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4"/>
  </p:notesMasterIdLst>
  <p:handoutMasterIdLst>
    <p:handoutMasterId r:id="rId35"/>
  </p:handoutMasterIdLst>
  <p:sldIdLst>
    <p:sldId id="275" r:id="rId2"/>
    <p:sldId id="261" r:id="rId3"/>
    <p:sldId id="290" r:id="rId4"/>
    <p:sldId id="305" r:id="rId5"/>
    <p:sldId id="278" r:id="rId6"/>
    <p:sldId id="280" r:id="rId7"/>
    <p:sldId id="315" r:id="rId8"/>
    <p:sldId id="316" r:id="rId9"/>
    <p:sldId id="317" r:id="rId10"/>
    <p:sldId id="302" r:id="rId11"/>
    <p:sldId id="279" r:id="rId12"/>
    <p:sldId id="309" r:id="rId13"/>
    <p:sldId id="311" r:id="rId14"/>
    <p:sldId id="310" r:id="rId15"/>
    <p:sldId id="312" r:id="rId16"/>
    <p:sldId id="313" r:id="rId17"/>
    <p:sldId id="314" r:id="rId18"/>
    <p:sldId id="281" r:id="rId19"/>
    <p:sldId id="291" r:id="rId20"/>
    <p:sldId id="303" r:id="rId21"/>
    <p:sldId id="304" r:id="rId22"/>
    <p:sldId id="306" r:id="rId23"/>
    <p:sldId id="307" r:id="rId24"/>
    <p:sldId id="308" r:id="rId25"/>
    <p:sldId id="318" r:id="rId26"/>
    <p:sldId id="319" r:id="rId27"/>
    <p:sldId id="320" r:id="rId28"/>
    <p:sldId id="321" r:id="rId29"/>
    <p:sldId id="322" r:id="rId30"/>
    <p:sldId id="298" r:id="rId31"/>
    <p:sldId id="299" r:id="rId32"/>
    <p:sldId id="301"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66CCFF"/>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368" autoAdjust="0"/>
    <p:restoredTop sz="90686" autoAdjust="0"/>
  </p:normalViewPr>
  <p:slideViewPr>
    <p:cSldViewPr>
      <p:cViewPr varScale="1">
        <p:scale>
          <a:sx n="115" d="100"/>
          <a:sy n="115" d="100"/>
        </p:scale>
        <p:origin x="-1524" y="390"/>
      </p:cViewPr>
      <p:guideLst>
        <p:guide orient="horz" pos="2160"/>
        <p:guide pos="2880"/>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0"/>
    </p:cViewPr>
  </p:sorterViewPr>
  <p:notesViewPr>
    <p:cSldViewPr>
      <p:cViewPr varScale="1">
        <p:scale>
          <a:sx n="55" d="100"/>
          <a:sy n="55" d="100"/>
        </p:scale>
        <p:origin x="-2904" y="-102"/>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3472FC0-3A6E-4FDF-98C7-05D53ADA3185}" type="datetimeFigureOut">
              <a:rPr lang="en-US" smtClean="0"/>
              <a:pPr/>
              <a:t>3/6/2023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7E15A7B-879F-45B5-9291-0F55AE53DB35}" type="slidenum">
              <a:rPr lang="en-US" smtClean="0"/>
              <a:pPr/>
              <a:t>‹#›</a:t>
            </a:fld>
            <a:endParaRPr lang="en-US"/>
          </a:p>
        </p:txBody>
      </p:sp>
    </p:spTree>
    <p:extLst>
      <p:ext uri="{BB962C8B-B14F-4D97-AF65-F5344CB8AC3E}">
        <p14:creationId xmlns="" xmlns:p14="http://schemas.microsoft.com/office/powerpoint/2010/main" val="239231463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F44B48-72A2-4A15-9A9B-0DA2BF7C6B02}" type="datetimeFigureOut">
              <a:rPr lang="en-US" smtClean="0"/>
              <a:pPr/>
              <a:t>3/6/2023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238FA3-189B-4AA8-9E46-1FED810FB611}" type="slidenum">
              <a:rPr lang="en-US" smtClean="0"/>
              <a:pPr/>
              <a:t>‹#›</a:t>
            </a:fld>
            <a:endParaRPr lang="en-US"/>
          </a:p>
        </p:txBody>
      </p:sp>
    </p:spTree>
    <p:extLst>
      <p:ext uri="{BB962C8B-B14F-4D97-AF65-F5344CB8AC3E}">
        <p14:creationId xmlns="" xmlns:p14="http://schemas.microsoft.com/office/powerpoint/2010/main" val="7986168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D238FA3-189B-4AA8-9E46-1FED810FB611}" type="slidenum">
              <a:rPr lang="en-US" smtClean="0"/>
              <a:pPr/>
              <a:t>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238FA3-189B-4AA8-9E46-1FED810FB611}" type="slidenum">
              <a:rPr lang="en-US" smtClean="0"/>
              <a:pPr/>
              <a:t>18</a:t>
            </a:fld>
            <a:endParaRPr lang="en-US"/>
          </a:p>
        </p:txBody>
      </p:sp>
    </p:spTree>
    <p:extLst>
      <p:ext uri="{BB962C8B-B14F-4D97-AF65-F5344CB8AC3E}">
        <p14:creationId xmlns="" xmlns:p14="http://schemas.microsoft.com/office/powerpoint/2010/main" val="2157429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238FA3-189B-4AA8-9E46-1FED810FB611}" type="slidenum">
              <a:rPr lang="en-US" smtClean="0"/>
              <a:pPr/>
              <a:t>20</a:t>
            </a:fld>
            <a:endParaRPr lang="en-US"/>
          </a:p>
        </p:txBody>
      </p:sp>
    </p:spTree>
    <p:extLst>
      <p:ext uri="{BB962C8B-B14F-4D97-AF65-F5344CB8AC3E}">
        <p14:creationId xmlns="" xmlns:p14="http://schemas.microsoft.com/office/powerpoint/2010/main" val="199376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D6E7C27-16C2-4FD5-8EDE-FBC75B02CAE1}"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 xmlns:p14="http://schemas.microsoft.com/office/powerpoint/2010/main" val="39697819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17E129-FEC6-4F1C-87DA-3FA2731984DA}"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 xmlns:p14="http://schemas.microsoft.com/office/powerpoint/2010/main" val="20500423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AEDB6C-4E1E-4281-A1E0-61DF76DC1030}"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 xmlns:p14="http://schemas.microsoft.com/office/powerpoint/2010/main" val="10668611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525963"/>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noFill/>
          <a:ln>
            <a:noFill/>
          </a:ln>
          <a:effectLst>
            <a:outerShdw blurRad="50800" dist="50800" dir="5400000" algn="ctr" rotWithShape="0">
              <a:schemeClr val="bg1"/>
            </a:outerShdw>
          </a:effectLst>
        </p:spPr>
        <p:txBody>
          <a:bodyPr/>
          <a:lstStyle>
            <a:lvl1pPr>
              <a:defRPr>
                <a:solidFill>
                  <a:schemeClr val="accent6">
                    <a:lumMod val="50000"/>
                  </a:schemeClr>
                </a:solidFill>
              </a:defRPr>
            </a:lvl1pPr>
          </a:lstStyle>
          <a:p>
            <a:fld id="{022C0B77-B5C0-41D3-97D7-210C8A431946}" type="datetime3">
              <a:rPr lang="en-US" smtClean="0"/>
              <a:pPr/>
              <a:t>6 March 2023</a:t>
            </a:fld>
            <a:endParaRPr lang="en-US" dirty="0"/>
          </a:p>
        </p:txBody>
      </p:sp>
      <p:sp>
        <p:nvSpPr>
          <p:cNvPr id="5" name="Footer Placeholder 4"/>
          <p:cNvSpPr>
            <a:spLocks noGrp="1"/>
          </p:cNvSpPr>
          <p:nvPr>
            <p:ph type="ftr" sz="quarter" idx="11"/>
          </p:nvPr>
        </p:nvSpPr>
        <p:spPr/>
        <p:txBody>
          <a:bodyPr/>
          <a:lstStyle>
            <a:lvl1pPr>
              <a:defRPr>
                <a:solidFill>
                  <a:schemeClr val="accent6">
                    <a:lumMod val="50000"/>
                  </a:schemeClr>
                </a:solidFill>
              </a:defRPr>
            </a:lvl1pPr>
          </a:lstStyle>
          <a:p>
            <a:r>
              <a:rPr lang="en-US"/>
              <a:t>School of Computing</a:t>
            </a:r>
            <a:endParaRPr lang="en-US" dirty="0"/>
          </a:p>
        </p:txBody>
      </p:sp>
      <p:sp>
        <p:nvSpPr>
          <p:cNvPr id="6" name="Slide Number Placeholder 5"/>
          <p:cNvSpPr>
            <a:spLocks noGrp="1"/>
          </p:cNvSpPr>
          <p:nvPr>
            <p:ph type="sldNum" sz="quarter" idx="12"/>
          </p:nvPr>
        </p:nvSpPr>
        <p:spPr/>
        <p:txBody>
          <a:bodyPr/>
          <a:lstStyle>
            <a:lvl1pPr>
              <a:defRPr>
                <a:solidFill>
                  <a:schemeClr val="accent6">
                    <a:lumMod val="50000"/>
                  </a:schemeClr>
                </a:solidFill>
              </a:defRPr>
            </a:lvl1pPr>
          </a:lstStyle>
          <a:p>
            <a:fld id="{C0EC1BDC-9B67-430D-970A-E36C75175141}"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 xmlns:p14="http://schemas.microsoft.com/office/powerpoint/2010/main" val="2383148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BA0253-5212-49C0-B220-868D06335A5E}"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 xmlns:p14="http://schemas.microsoft.com/office/powerpoint/2010/main" val="1244091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AC9E232-9D5D-4D27-AF47-61E4C4587D76}" type="datetime3">
              <a:rPr lang="en-US" smtClean="0"/>
              <a:pPr/>
              <a:t>6 March 2023</a:t>
            </a:fld>
            <a:endParaRPr lang="en-US"/>
          </a:p>
        </p:txBody>
      </p:sp>
      <p:sp>
        <p:nvSpPr>
          <p:cNvPr id="6" name="Footer Placeholder 5"/>
          <p:cNvSpPr>
            <a:spLocks noGrp="1"/>
          </p:cNvSpPr>
          <p:nvPr>
            <p:ph type="ftr" sz="quarter" idx="11"/>
          </p:nvPr>
        </p:nvSpPr>
        <p:spPr/>
        <p:txBody>
          <a:bodyPr/>
          <a:lstStyle/>
          <a:p>
            <a:r>
              <a:rPr lang="en-US"/>
              <a:t>School of Computing</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 xmlns:p14="http://schemas.microsoft.com/office/powerpoint/2010/main" val="30179001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79B3BB-114E-4111-8052-0BC0558AA05F}" type="datetime3">
              <a:rPr lang="en-US" smtClean="0"/>
              <a:pPr/>
              <a:t>6 March 2023</a:t>
            </a:fld>
            <a:endParaRPr lang="en-US"/>
          </a:p>
        </p:txBody>
      </p:sp>
      <p:sp>
        <p:nvSpPr>
          <p:cNvPr id="8" name="Footer Placeholder 7"/>
          <p:cNvSpPr>
            <a:spLocks noGrp="1"/>
          </p:cNvSpPr>
          <p:nvPr>
            <p:ph type="ftr" sz="quarter" idx="11"/>
          </p:nvPr>
        </p:nvSpPr>
        <p:spPr/>
        <p:txBody>
          <a:bodyPr/>
          <a:lstStyle/>
          <a:p>
            <a:r>
              <a:rPr lang="en-US"/>
              <a:t>School of Computing</a:t>
            </a:r>
          </a:p>
        </p:txBody>
      </p:sp>
      <p:sp>
        <p:nvSpPr>
          <p:cNvPr id="9" name="Slide Number Placeholder 8"/>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 xmlns:p14="http://schemas.microsoft.com/office/powerpoint/2010/main" val="2240346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0D305F7-9DF8-482F-A92F-377DE8B06454}" type="datetime3">
              <a:rPr lang="en-US" smtClean="0"/>
              <a:pPr/>
              <a:t>6 March 2023</a:t>
            </a:fld>
            <a:endParaRPr lang="en-US"/>
          </a:p>
        </p:txBody>
      </p:sp>
      <p:sp>
        <p:nvSpPr>
          <p:cNvPr id="4" name="Footer Placeholder 3"/>
          <p:cNvSpPr>
            <a:spLocks noGrp="1"/>
          </p:cNvSpPr>
          <p:nvPr>
            <p:ph type="ftr" sz="quarter" idx="11"/>
          </p:nvPr>
        </p:nvSpPr>
        <p:spPr/>
        <p:txBody>
          <a:bodyPr/>
          <a:lstStyle/>
          <a:p>
            <a:r>
              <a:rPr lang="en-US"/>
              <a:t>School of Computing</a:t>
            </a:r>
          </a:p>
        </p:txBody>
      </p:sp>
      <p:sp>
        <p:nvSpPr>
          <p:cNvPr id="5" name="Slide Number Placeholder 4"/>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 xmlns:p14="http://schemas.microsoft.com/office/powerpoint/2010/main" val="2788019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C629EA-6B2E-4077-9690-3164A6869B63}" type="datetime3">
              <a:rPr lang="en-US" smtClean="0"/>
              <a:pPr/>
              <a:t>6 March 2023</a:t>
            </a:fld>
            <a:endParaRPr lang="en-US"/>
          </a:p>
        </p:txBody>
      </p:sp>
      <p:sp>
        <p:nvSpPr>
          <p:cNvPr id="3" name="Footer Placeholder 2"/>
          <p:cNvSpPr>
            <a:spLocks noGrp="1"/>
          </p:cNvSpPr>
          <p:nvPr>
            <p:ph type="ftr" sz="quarter" idx="11"/>
          </p:nvPr>
        </p:nvSpPr>
        <p:spPr/>
        <p:txBody>
          <a:bodyPr/>
          <a:lstStyle/>
          <a:p>
            <a:r>
              <a:rPr lang="en-US"/>
              <a:t>School of Computing</a:t>
            </a:r>
          </a:p>
        </p:txBody>
      </p:sp>
      <p:sp>
        <p:nvSpPr>
          <p:cNvPr id="4" name="Slide Number Placeholder 3"/>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 xmlns:p14="http://schemas.microsoft.com/office/powerpoint/2010/main" val="3352883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E750F3F-5DBE-4A29-BC4C-5DBB7AA3E72C}" type="datetime3">
              <a:rPr lang="en-US" smtClean="0"/>
              <a:pPr/>
              <a:t>6 March 2023</a:t>
            </a:fld>
            <a:endParaRPr lang="en-US"/>
          </a:p>
        </p:txBody>
      </p:sp>
      <p:sp>
        <p:nvSpPr>
          <p:cNvPr id="6" name="Footer Placeholder 5"/>
          <p:cNvSpPr>
            <a:spLocks noGrp="1"/>
          </p:cNvSpPr>
          <p:nvPr>
            <p:ph type="ftr" sz="quarter" idx="11"/>
          </p:nvPr>
        </p:nvSpPr>
        <p:spPr/>
        <p:txBody>
          <a:bodyPr/>
          <a:lstStyle/>
          <a:p>
            <a:r>
              <a:rPr lang="en-US"/>
              <a:t>School of Computing</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 xmlns:p14="http://schemas.microsoft.com/office/powerpoint/2010/main" val="273928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F44D7CD-DC6B-447A-B516-2D668A535C98}" type="datetime3">
              <a:rPr lang="en-US" smtClean="0"/>
              <a:pPr/>
              <a:t>6 March 2023</a:t>
            </a:fld>
            <a:endParaRPr lang="en-US"/>
          </a:p>
        </p:txBody>
      </p:sp>
      <p:sp>
        <p:nvSpPr>
          <p:cNvPr id="6" name="Footer Placeholder 5"/>
          <p:cNvSpPr>
            <a:spLocks noGrp="1"/>
          </p:cNvSpPr>
          <p:nvPr>
            <p:ph type="ftr" sz="quarter" idx="11"/>
          </p:nvPr>
        </p:nvSpPr>
        <p:spPr/>
        <p:txBody>
          <a:bodyPr/>
          <a:lstStyle/>
          <a:p>
            <a:r>
              <a:rPr lang="en-US"/>
              <a:t>School of Computing</a:t>
            </a:r>
          </a:p>
        </p:txBody>
      </p:sp>
      <p:sp>
        <p:nvSpPr>
          <p:cNvPr id="7" name="Slide Number Placeholder 6"/>
          <p:cNvSpPr>
            <a:spLocks noGrp="1"/>
          </p:cNvSpPr>
          <p:nvPr>
            <p:ph type="sldNum" sz="quarter" idx="12"/>
          </p:nvPr>
        </p:nvSpPr>
        <p:spPr/>
        <p:txBody>
          <a:bodyPr/>
          <a:lstStyle/>
          <a:p>
            <a:fld id="{7B28076C-CE04-4A00-BFAA-A90EA8355859}" type="slidenum">
              <a:rPr lang="en-US" smtClean="0"/>
              <a:pPr/>
              <a:t>‹#›</a:t>
            </a:fld>
            <a:endParaRPr lang="en-US"/>
          </a:p>
        </p:txBody>
      </p:sp>
    </p:spTree>
    <p:extLst>
      <p:ext uri="{BB962C8B-B14F-4D97-AF65-F5344CB8AC3E}">
        <p14:creationId xmlns="" xmlns:p14="http://schemas.microsoft.com/office/powerpoint/2010/main" val="24522694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8940" y="228600"/>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68C00D-D945-4F51-B787-E058BBE42DC9}" type="datetime3">
              <a:rPr lang="en-US" smtClean="0"/>
              <a:pPr/>
              <a:t>6 March 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School of Computing</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28076C-CE04-4A00-BFAA-A90EA8355859}" type="slidenum">
              <a:rPr lang="en-US" smtClean="0"/>
              <a:pPr/>
              <a:t>‹#›</a:t>
            </a:fld>
            <a:endParaRPr lang="en-US"/>
          </a:p>
        </p:txBody>
      </p:sp>
      <p:sp>
        <p:nvSpPr>
          <p:cNvPr id="8" name="Rectangle 7"/>
          <p:cNvSpPr/>
          <p:nvPr userDrawn="1"/>
        </p:nvSpPr>
        <p:spPr>
          <a:xfrm>
            <a:off x="298940" y="177143"/>
            <a:ext cx="8610600" cy="6553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p:cNvCxnSpPr/>
          <p:nvPr userDrawn="1"/>
        </p:nvCxnSpPr>
        <p:spPr>
          <a:xfrm>
            <a:off x="298940" y="1219200"/>
            <a:ext cx="8610600" cy="1588"/>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11523151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50" r:id="rId12"/>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scholar.google.com/scholar?as_q=Perfect+Hashing&amp;as_occt=title&amp;hl=en&amp;as_sdt=0,31" TargetMode="External"/><Relationship Id="rId7" Type="http://schemas.openxmlformats.org/officeDocument/2006/relationships/hyperlink" Target="https://scholar.google.com/scholar?as_q=On+Randomization+in+Sequential+and+Distributed+Algorithms&amp;as_occt=title&amp;hl=en&amp;as_sdt=0,31" TargetMode="External"/><Relationship Id="rId2" Type="http://schemas.openxmlformats.org/officeDocument/2006/relationships/hyperlink" Target="https://doi.org/10.1016/S0304-3975(96)00146-6" TargetMode="External"/><Relationship Id="rId1" Type="http://schemas.openxmlformats.org/officeDocument/2006/relationships/slideLayout" Target="../slideLayouts/slideLayout6.xml"/><Relationship Id="rId6" Type="http://schemas.openxmlformats.org/officeDocument/2006/relationships/hyperlink" Target="https://doi.org/10.1145/174666.174667" TargetMode="External"/><Relationship Id="rId5" Type="http://schemas.openxmlformats.org/officeDocument/2006/relationships/hyperlink" Target="https://scholar.google.com/scholar?as_q=An+optimal+algorithm+for+generating+minimal+perfect+hash+functions&amp;as_occt=title&amp;hl=en&amp;as_sdt=0,31" TargetMode="External"/><Relationship Id="rId4" Type="http://schemas.openxmlformats.org/officeDocument/2006/relationships/hyperlink" Target="https://doi.org/10.1016/0020-0190(92)90220-P"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scholar.google.com/scholar?as_q=Decompilation+of+binary+programs&amp;as_occt=title&amp;hl=en&amp;as_sdt=0,31" TargetMode="External"/><Relationship Id="rId2" Type="http://schemas.openxmlformats.org/officeDocument/2006/relationships/hyperlink" Target="https://doi.org/10.1002/spe.4380250706" TargetMode="Externa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p:cNvSpPr>
            <a:spLocks noGrp="1"/>
          </p:cNvSpPr>
          <p:nvPr>
            <p:ph type="ctrTitle"/>
          </p:nvPr>
        </p:nvSpPr>
        <p:spPr>
          <a:xfrm>
            <a:off x="615727" y="2075041"/>
            <a:ext cx="7772400" cy="917575"/>
          </a:xfrm>
        </p:spPr>
        <p:txBody>
          <a:bodyPr>
            <a:normAutofit fontScale="90000"/>
          </a:bodyPr>
          <a:lstStyle/>
          <a:p>
            <a:r>
              <a:rPr lang="x-none" sz="2700" b="1" smtClean="0">
                <a:latin typeface="Arial" pitchFamily="34" charset="0"/>
                <a:cs typeface="Arial" pitchFamily="34" charset="0"/>
              </a:rPr>
              <a:t>SCALABLE BLOCKCHAIN SYSTEM FOR DISTRIBUTED STORAGE IN IIoT</a:t>
            </a:r>
            <a:r>
              <a:rPr lang="en-IN" sz="2400" dirty="0">
                <a:solidFill>
                  <a:schemeClr val="accent1">
                    <a:lumMod val="50000"/>
                  </a:schemeClr>
                </a:solidFill>
                <a:latin typeface="Arial" pitchFamily="34" charset="0"/>
                <a:cs typeface="Arial" pitchFamily="34" charset="0"/>
              </a:rPr>
              <a:t/>
            </a:r>
            <a:br>
              <a:rPr lang="en-IN" sz="2400" dirty="0">
                <a:solidFill>
                  <a:schemeClr val="accent1">
                    <a:lumMod val="50000"/>
                  </a:schemeClr>
                </a:solidFill>
                <a:latin typeface="Arial" pitchFamily="34" charset="0"/>
                <a:cs typeface="Arial" pitchFamily="34" charset="0"/>
              </a:rPr>
            </a:br>
            <a:endParaRPr lang="en-US" sz="2400" dirty="0">
              <a:solidFill>
                <a:schemeClr val="accent1">
                  <a:lumMod val="50000"/>
                </a:schemeClr>
              </a:solidFill>
              <a:latin typeface="Arial" pitchFamily="34" charset="0"/>
              <a:cs typeface="Arial" pitchFamily="34" charset="0"/>
            </a:endParaRPr>
          </a:p>
        </p:txBody>
      </p:sp>
      <p:sp>
        <p:nvSpPr>
          <p:cNvPr id="17" name="Subtitle 2"/>
          <p:cNvSpPr>
            <a:spLocks noGrp="1"/>
          </p:cNvSpPr>
          <p:nvPr>
            <p:ph type="subTitle" idx="1"/>
          </p:nvPr>
        </p:nvSpPr>
        <p:spPr>
          <a:xfrm>
            <a:off x="914400" y="3200400"/>
            <a:ext cx="7543800" cy="2438400"/>
          </a:xfrm>
        </p:spPr>
        <p:txBody>
          <a:bodyPr>
            <a:normAutofit fontScale="70000" lnSpcReduction="20000"/>
          </a:bodyPr>
          <a:lstStyle/>
          <a:p>
            <a:r>
              <a:rPr lang="en-US" dirty="0">
                <a:solidFill>
                  <a:schemeClr val="tx1"/>
                </a:solidFill>
                <a:latin typeface="Arial" pitchFamily="34" charset="0"/>
                <a:cs typeface="Arial" pitchFamily="34" charset="0"/>
              </a:rPr>
              <a:t>Under the guidance of </a:t>
            </a:r>
          </a:p>
          <a:p>
            <a:r>
              <a:rPr lang="en-US" dirty="0">
                <a:solidFill>
                  <a:schemeClr val="tx1"/>
                </a:solidFill>
              </a:rPr>
              <a:t>Dr. </a:t>
            </a:r>
            <a:r>
              <a:rPr lang="en-US" dirty="0" err="1" smtClean="0">
                <a:solidFill>
                  <a:schemeClr val="tx1"/>
                </a:solidFill>
              </a:rPr>
              <a:t>Rajalakshmi</a:t>
            </a:r>
            <a:r>
              <a:rPr lang="en-US" dirty="0" smtClean="0">
                <a:solidFill>
                  <a:schemeClr val="tx1"/>
                </a:solidFill>
              </a:rPr>
              <a:t> Raja, </a:t>
            </a:r>
            <a:r>
              <a:rPr lang="en-US" dirty="0">
                <a:solidFill>
                  <a:schemeClr val="tx1"/>
                </a:solidFill>
              </a:rPr>
              <a:t>M.E., Ph.D.,</a:t>
            </a:r>
            <a:endParaRPr lang="en-IN" dirty="0">
              <a:solidFill>
                <a:schemeClr val="tx1"/>
              </a:solidFill>
            </a:endParaRPr>
          </a:p>
          <a:p>
            <a:r>
              <a:rPr lang="en-US" dirty="0">
                <a:solidFill>
                  <a:schemeClr val="tx1"/>
                </a:solidFill>
                <a:latin typeface="Arial" pitchFamily="34" charset="0"/>
                <a:cs typeface="Arial" pitchFamily="34" charset="0"/>
              </a:rPr>
              <a:t>by</a:t>
            </a:r>
          </a:p>
          <a:p>
            <a:r>
              <a:rPr lang="en-IN" dirty="0" err="1" smtClean="0">
                <a:solidFill>
                  <a:schemeClr val="tx1"/>
                </a:solidFill>
                <a:latin typeface="Arial" pitchFamily="34" charset="0"/>
                <a:cs typeface="Arial" pitchFamily="34" charset="0"/>
              </a:rPr>
              <a:t>Amit</a:t>
            </a:r>
            <a:r>
              <a:rPr lang="en-IN" dirty="0" smtClean="0">
                <a:solidFill>
                  <a:schemeClr val="tx1"/>
                </a:solidFill>
                <a:latin typeface="Arial" pitchFamily="34" charset="0"/>
                <a:cs typeface="Arial" pitchFamily="34" charset="0"/>
              </a:rPr>
              <a:t> Kumar Gupta</a:t>
            </a:r>
          </a:p>
          <a:p>
            <a:r>
              <a:rPr lang="en-IN" dirty="0" smtClean="0">
                <a:solidFill>
                  <a:schemeClr val="tx1"/>
                </a:solidFill>
                <a:latin typeface="Arial" pitchFamily="34" charset="0"/>
                <a:cs typeface="Arial" pitchFamily="34" charset="0"/>
              </a:rPr>
              <a:t>(39110054</a:t>
            </a:r>
            <a:r>
              <a:rPr lang="en-US" dirty="0" smtClean="0">
                <a:solidFill>
                  <a:schemeClr val="tx1"/>
                </a:solidFill>
                <a:latin typeface="Arial" pitchFamily="34" charset="0"/>
                <a:cs typeface="Arial" pitchFamily="34" charset="0"/>
              </a:rPr>
              <a:t>)</a:t>
            </a:r>
            <a:endParaRPr lang="en-US" dirty="0">
              <a:solidFill>
                <a:schemeClr val="tx1"/>
              </a:solidFill>
              <a:latin typeface="Arial" pitchFamily="34" charset="0"/>
              <a:cs typeface="Arial" pitchFamily="34" charset="0"/>
            </a:endParaRPr>
          </a:p>
          <a:p>
            <a:r>
              <a:rPr lang="en-IN" dirty="0" smtClean="0">
                <a:solidFill>
                  <a:schemeClr val="tx1"/>
                </a:solidFill>
                <a:latin typeface="Arial" pitchFamily="34" charset="0"/>
                <a:cs typeface="Arial" pitchFamily="34" charset="0"/>
              </a:rPr>
              <a:t>Kumar </a:t>
            </a:r>
            <a:r>
              <a:rPr lang="en-IN" dirty="0" err="1" smtClean="0">
                <a:solidFill>
                  <a:schemeClr val="tx1"/>
                </a:solidFill>
                <a:latin typeface="Arial" pitchFamily="34" charset="0"/>
                <a:cs typeface="Arial" pitchFamily="34" charset="0"/>
              </a:rPr>
              <a:t>Apoorva</a:t>
            </a:r>
            <a:endParaRPr lang="en-US" dirty="0">
              <a:solidFill>
                <a:schemeClr val="tx1"/>
              </a:solidFill>
              <a:latin typeface="Arial" pitchFamily="34" charset="0"/>
              <a:cs typeface="Arial" pitchFamily="34" charset="0"/>
            </a:endParaRPr>
          </a:p>
          <a:p>
            <a:r>
              <a:rPr lang="en-US" dirty="0">
                <a:solidFill>
                  <a:schemeClr val="tx1"/>
                </a:solidFill>
                <a:latin typeface="Arial" pitchFamily="34" charset="0"/>
                <a:cs typeface="Arial" pitchFamily="34" charset="0"/>
              </a:rPr>
              <a:t>(</a:t>
            </a:r>
            <a:r>
              <a:rPr lang="en-US" dirty="0" smtClean="0">
                <a:solidFill>
                  <a:schemeClr val="tx1"/>
                </a:solidFill>
                <a:latin typeface="Arial" pitchFamily="34" charset="0"/>
                <a:cs typeface="Arial" pitchFamily="34" charset="0"/>
              </a:rPr>
              <a:t>39110545)</a:t>
            </a:r>
            <a:endParaRPr lang="en-US" dirty="0">
              <a:solidFill>
                <a:schemeClr val="tx1"/>
              </a:solidFill>
              <a:latin typeface="Arial" pitchFamily="34" charset="0"/>
              <a:cs typeface="Arial" pitchFamily="34" charset="0"/>
            </a:endParaRPr>
          </a:p>
          <a:p>
            <a:endParaRPr lang="en-US" sz="2800" dirty="0">
              <a:solidFill>
                <a:schemeClr val="tx1"/>
              </a:solidFill>
              <a:latin typeface="Arial" pitchFamily="34" charset="0"/>
              <a:cs typeface="Arial" pitchFamily="34" charset="0"/>
            </a:endParaRPr>
          </a:p>
          <a:p>
            <a:endParaRPr lang="en-US" sz="2800" dirty="0">
              <a:solidFill>
                <a:schemeClr val="tx1"/>
              </a:solidFill>
              <a:latin typeface="Arial" pitchFamily="34" charset="0"/>
              <a:cs typeface="Arial" pitchFamily="34" charset="0"/>
            </a:endParaRPr>
          </a:p>
          <a:p>
            <a:endParaRPr lang="en-US" sz="2800" dirty="0">
              <a:solidFill>
                <a:schemeClr val="tx1"/>
              </a:solidFill>
              <a:latin typeface="Arial" pitchFamily="34" charset="0"/>
              <a:cs typeface="Arial" pitchFamily="34" charset="0"/>
            </a:endParaRPr>
          </a:p>
        </p:txBody>
      </p:sp>
      <p:sp>
        <p:nvSpPr>
          <p:cNvPr id="4" name="Date Placeholder 3"/>
          <p:cNvSpPr>
            <a:spLocks noGrp="1"/>
          </p:cNvSpPr>
          <p:nvPr>
            <p:ph type="dt" sz="half" idx="10"/>
          </p:nvPr>
        </p:nvSpPr>
        <p:spPr>
          <a:effectLst>
            <a:outerShdw blurRad="50800" dist="50800" dir="5400000" algn="ctr" rotWithShape="0">
              <a:schemeClr val="bg1"/>
            </a:outerShdw>
          </a:effectLst>
        </p:spPr>
        <p:txBody>
          <a:bodyPr/>
          <a:lstStyle/>
          <a:p>
            <a:fld id="{DD1A6F9D-DD77-42A7-A6AB-57439E778FC8}" type="datetime3">
              <a:rPr lang="en-US" smtClean="0"/>
              <a:pPr/>
              <a:t>6 March 2023</a:t>
            </a:fld>
            <a:endParaRPr lang="en-US" dirty="0" smtClean="0"/>
          </a:p>
        </p:txBody>
      </p:sp>
      <p:sp>
        <p:nvSpPr>
          <p:cNvPr id="6" name="Footer Placeholder 5"/>
          <p:cNvSpPr>
            <a:spLocks noGrp="1"/>
          </p:cNvSpPr>
          <p:nvPr>
            <p:ph type="ftr" sz="quarter" idx="11"/>
          </p:nvPr>
        </p:nvSpPr>
        <p:spPr/>
        <p:txBody>
          <a:bodyPr/>
          <a:lstStyle/>
          <a:p>
            <a:r>
              <a:rPr lang="en-US"/>
              <a:t>School of Computing</a:t>
            </a:r>
          </a:p>
        </p:txBody>
      </p:sp>
      <p:sp>
        <p:nvSpPr>
          <p:cNvPr id="5" name="Slide Number Placeholder 4"/>
          <p:cNvSpPr>
            <a:spLocks noGrp="1"/>
          </p:cNvSpPr>
          <p:nvPr>
            <p:ph type="sldNum" sz="quarter" idx="12"/>
          </p:nvPr>
        </p:nvSpPr>
        <p:spPr/>
        <p:txBody>
          <a:bodyPr/>
          <a:lstStyle/>
          <a:p>
            <a:fld id="{C0EC1BDC-9B67-430D-970A-E36C75175141}" type="slidenum">
              <a:rPr lang="en-US" smtClean="0"/>
              <a:pPr/>
              <a:t>1</a:t>
            </a:fld>
            <a:endParaRPr lang="en-US"/>
          </a:p>
        </p:txBody>
      </p:sp>
      <p:pic>
        <p:nvPicPr>
          <p:cNvPr id="2" name="Picture 1" descr="HEADER New copy">
            <a:extLst>
              <a:ext uri="{FF2B5EF4-FFF2-40B4-BE49-F238E27FC236}">
                <a16:creationId xmlns="" xmlns:a16="http://schemas.microsoft.com/office/drawing/2014/main" id="{29E2CEAE-1573-4F9B-3915-261CA7482DF6}"/>
              </a:ext>
            </a:extLst>
          </p:cNvPr>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200150" y="228600"/>
            <a:ext cx="6591300" cy="917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5459F68-BEA2-7D83-83CC-DB2FA3DB80A7}"/>
              </a:ext>
            </a:extLst>
          </p:cNvPr>
          <p:cNvSpPr>
            <a:spLocks noGrp="1"/>
          </p:cNvSpPr>
          <p:nvPr>
            <p:ph type="title"/>
          </p:nvPr>
        </p:nvSpPr>
        <p:spPr/>
        <p:txBody>
          <a:bodyPr/>
          <a:lstStyle/>
          <a:p>
            <a:r>
              <a:rPr lang="en-IN" dirty="0"/>
              <a:t>Inferences from Literature Survey</a:t>
            </a:r>
          </a:p>
        </p:txBody>
      </p:sp>
      <p:sp>
        <p:nvSpPr>
          <p:cNvPr id="3" name="Content Placeholder 2">
            <a:extLst>
              <a:ext uri="{FF2B5EF4-FFF2-40B4-BE49-F238E27FC236}">
                <a16:creationId xmlns="" xmlns:a16="http://schemas.microsoft.com/office/drawing/2014/main" id="{EFBE04FF-969B-1EF5-3CD5-8CCB83BBC128}"/>
              </a:ext>
            </a:extLst>
          </p:cNvPr>
          <p:cNvSpPr>
            <a:spLocks noGrp="1"/>
          </p:cNvSpPr>
          <p:nvPr>
            <p:ph idx="1"/>
          </p:nvPr>
        </p:nvSpPr>
        <p:spPr/>
        <p:txBody>
          <a:bodyPr/>
          <a:lstStyle/>
          <a:p>
            <a:r>
              <a:rPr lang="en-US" sz="2400" dirty="0" smtClean="0"/>
              <a:t>Based on the literature review, we conclude that there are existing systems designed to ease (P2P) file sharing. The systems are helping </a:t>
            </a:r>
            <a:r>
              <a:rPr lang="en-US" sz="2400" dirty="0" err="1" smtClean="0"/>
              <a:t>admins</a:t>
            </a:r>
            <a:r>
              <a:rPr lang="en-US" sz="2400" dirty="0" smtClean="0"/>
              <a:t> to remove duplicate files and share them more securely.</a:t>
            </a:r>
          </a:p>
          <a:p>
            <a:r>
              <a:rPr lang="en-US" sz="2400" dirty="0" smtClean="0"/>
              <a:t>There are systems that are intended for </a:t>
            </a:r>
            <a:r>
              <a:rPr lang="en-US" sz="2400" dirty="0" err="1" smtClean="0"/>
              <a:t>admins</a:t>
            </a:r>
            <a:r>
              <a:rPr lang="en-US" sz="2400" dirty="0" smtClean="0"/>
              <a:t> to share the valuable files via encryption using a key generation method. </a:t>
            </a:r>
          </a:p>
          <a:p>
            <a:r>
              <a:rPr lang="en-US" sz="2400" dirty="0" smtClean="0">
                <a:ea typeface="Calibri" panose="020F0502020204030204" pitchFamily="34" charset="0"/>
              </a:rPr>
              <a:t>These applications are useful for industrial usage but there are few existing systems which are intended for personal usage.</a:t>
            </a:r>
            <a:endParaRPr lang="en-IN" sz="2400" dirty="0" smtClean="0"/>
          </a:p>
          <a:p>
            <a:endParaRPr lang="en-US" sz="2400" dirty="0" smtClean="0"/>
          </a:p>
          <a:p>
            <a:endParaRPr lang="en-IN" dirty="0"/>
          </a:p>
        </p:txBody>
      </p:sp>
      <p:sp>
        <p:nvSpPr>
          <p:cNvPr id="4" name="Date Placeholder 3">
            <a:extLst>
              <a:ext uri="{FF2B5EF4-FFF2-40B4-BE49-F238E27FC236}">
                <a16:creationId xmlns="" xmlns:a16="http://schemas.microsoft.com/office/drawing/2014/main" id="{2B501FE4-FDDC-C618-352A-C144A5BA9496}"/>
              </a:ext>
            </a:extLst>
          </p:cNvPr>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a:extLst>
              <a:ext uri="{FF2B5EF4-FFF2-40B4-BE49-F238E27FC236}">
                <a16:creationId xmlns="" xmlns:a16="http://schemas.microsoft.com/office/drawing/2014/main" id="{397B7C33-DB32-8A92-0FB9-94A237F8119B}"/>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 xmlns:a16="http://schemas.microsoft.com/office/drawing/2014/main" id="{BACB38E7-C314-D639-6C8E-0B5C6D5174D1}"/>
              </a:ext>
            </a:extLst>
          </p:cNvPr>
          <p:cNvSpPr>
            <a:spLocks noGrp="1"/>
          </p:cNvSpPr>
          <p:nvPr>
            <p:ph type="sldNum" sz="quarter" idx="12"/>
          </p:nvPr>
        </p:nvSpPr>
        <p:spPr/>
        <p:txBody>
          <a:bodyPr/>
          <a:lstStyle/>
          <a:p>
            <a:fld id="{7B28076C-CE04-4A00-BFAA-A90EA8355859}" type="slidenum">
              <a:rPr lang="en-US" smtClean="0"/>
              <a:pPr/>
              <a:t>10</a:t>
            </a:fld>
            <a:endParaRPr lang="en-US"/>
          </a:p>
        </p:txBody>
      </p:sp>
    </p:spTree>
    <p:extLst>
      <p:ext uri="{BB962C8B-B14F-4D97-AF65-F5344CB8AC3E}">
        <p14:creationId xmlns="" xmlns:p14="http://schemas.microsoft.com/office/powerpoint/2010/main" val="20875618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title"/>
          </p:nvPr>
        </p:nvSpPr>
        <p:spPr>
          <a:xfrm>
            <a:off x="495300" y="381000"/>
            <a:ext cx="8229600" cy="655638"/>
          </a:xfrm>
        </p:spPr>
        <p:txBody>
          <a:bodyPr>
            <a:normAutofit fontScale="90000"/>
          </a:bodyPr>
          <a:lstStyle/>
          <a:p>
            <a:pPr algn="l"/>
            <a:r>
              <a:rPr lang="en-US" dirty="0">
                <a:latin typeface="Arial" pitchFamily="34" charset="0"/>
                <a:cs typeface="Arial" pitchFamily="34" charset="0"/>
              </a:rPr>
              <a:t>Objectives</a:t>
            </a:r>
          </a:p>
        </p:txBody>
      </p:sp>
      <p:sp>
        <p:nvSpPr>
          <p:cNvPr id="11" name="Content Placeholder 2"/>
          <p:cNvSpPr>
            <a:spLocks noGrp="1"/>
          </p:cNvSpPr>
          <p:nvPr>
            <p:ph idx="1"/>
          </p:nvPr>
        </p:nvSpPr>
        <p:spPr>
          <a:xfrm>
            <a:off x="533400" y="1828800"/>
            <a:ext cx="8001000" cy="4386282"/>
          </a:xfrm>
        </p:spPr>
        <p:txBody>
          <a:bodyPr>
            <a:normAutofit/>
          </a:bodyPr>
          <a:lstStyle/>
          <a:p>
            <a:pPr algn="just">
              <a:lnSpc>
                <a:spcPct val="80000"/>
              </a:lnSpc>
            </a:pPr>
            <a:r>
              <a:rPr lang="en-US" sz="2400" dirty="0" smtClean="0">
                <a:latin typeface="Arial Unicode MS" pitchFamily="34" charset="-128"/>
                <a:ea typeface="Arial Unicode MS" pitchFamily="34" charset="-128"/>
                <a:cs typeface="Arial Unicode MS" pitchFamily="34" charset="-128"/>
              </a:rPr>
              <a:t>By using this application the client can prepared to move their nuances and download from it with the help of unscrambled key after the upheld by the overseer</a:t>
            </a:r>
            <a:r>
              <a:rPr lang="en-US" sz="2800" dirty="0" smtClean="0">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80000"/>
              </a:lnSpc>
            </a:pPr>
            <a:endParaRPr lang="en-US" sz="2800" dirty="0" smtClean="0"/>
          </a:p>
          <a:p>
            <a:pPr algn="just">
              <a:lnSpc>
                <a:spcPct val="80000"/>
              </a:lnSpc>
            </a:pPr>
            <a:r>
              <a:rPr lang="en-US" sz="2400" dirty="0" smtClean="0">
                <a:latin typeface="Arial Unicode MS" pitchFamily="34" charset="-128"/>
                <a:ea typeface="Arial Unicode MS" pitchFamily="34" charset="-128"/>
                <a:cs typeface="Arial Unicode MS" pitchFamily="34" charset="-128"/>
              </a:rPr>
              <a:t>SHA</a:t>
            </a:r>
            <a:r>
              <a:rPr lang="en-US" sz="2400" dirty="0" smtClean="0">
                <a:latin typeface="Arial Unicode MS" pitchFamily="34" charset="-128"/>
                <a:ea typeface="Arial Unicode MS" pitchFamily="34" charset="-128"/>
                <a:cs typeface="Arial Unicode MS" pitchFamily="34" charset="-128"/>
              </a:rPr>
              <a:t> </a:t>
            </a:r>
            <a:r>
              <a:rPr lang="en-US" sz="2400" dirty="0" smtClean="0">
                <a:latin typeface="Arial Unicode MS" pitchFamily="34" charset="-128"/>
                <a:ea typeface="Arial Unicode MS" pitchFamily="34" charset="-128"/>
                <a:cs typeface="Arial Unicode MS" pitchFamily="34" charset="-128"/>
              </a:rPr>
              <a:t>algorithm, SQL operation are used mainly</a:t>
            </a:r>
            <a:r>
              <a:rPr lang="en-US" sz="2800" dirty="0" smtClean="0">
                <a:latin typeface="Times New Roman" panose="02020603050405020304" pitchFamily="18" charset="0"/>
                <a:ea typeface="Calibri" panose="020F0502020204030204" pitchFamily="34" charset="0"/>
                <a:cs typeface="Times New Roman" panose="02020603050405020304" pitchFamily="18" charset="0"/>
              </a:rPr>
              <a:t>.</a:t>
            </a:r>
            <a:endParaRPr lang="en-IN" sz="2800" dirty="0" smtClean="0">
              <a:latin typeface="Calibri" panose="020F0502020204030204" pitchFamily="34" charset="0"/>
              <a:ea typeface="Calibri" panose="020F0502020204030204" pitchFamily="34" charset="0"/>
              <a:cs typeface="Times New Roman" panose="02020603050405020304" pitchFamily="18" charset="0"/>
            </a:endParaRPr>
          </a:p>
          <a:p>
            <a:pPr algn="just">
              <a:lnSpc>
                <a:spcPct val="80000"/>
              </a:lnSpc>
            </a:pPr>
            <a:endParaRPr lang="en-US" sz="2800" dirty="0" smtClean="0"/>
          </a:p>
          <a:p>
            <a:pPr algn="just">
              <a:lnSpc>
                <a:spcPct val="80000"/>
              </a:lnSpc>
            </a:pPr>
            <a:r>
              <a:rPr lang="en-US" sz="2600" dirty="0" smtClean="0">
                <a:latin typeface="Arial Unicode MS" pitchFamily="34" charset="-128"/>
                <a:ea typeface="Arial Unicode MS" pitchFamily="34" charset="-128"/>
                <a:cs typeface="Arial Unicode MS" pitchFamily="34" charset="-128"/>
              </a:rPr>
              <a:t>Carrying out </a:t>
            </a:r>
            <a:r>
              <a:rPr lang="en-US" sz="2600" dirty="0" smtClean="0">
                <a:latin typeface="Arial Unicode MS" pitchFamily="34" charset="-128"/>
                <a:ea typeface="Arial Unicode MS" pitchFamily="34" charset="-128"/>
                <a:cs typeface="Arial Unicode MS" pitchFamily="34" charset="-128"/>
              </a:rPr>
              <a:t>SHA</a:t>
            </a:r>
            <a:r>
              <a:rPr lang="en-US" sz="2600" dirty="0" smtClean="0">
                <a:latin typeface="Arial Unicode MS" pitchFamily="34" charset="-128"/>
                <a:ea typeface="Arial Unicode MS" pitchFamily="34" charset="-128"/>
                <a:cs typeface="Arial Unicode MS" pitchFamily="34" charset="-128"/>
              </a:rPr>
              <a:t> </a:t>
            </a:r>
            <a:r>
              <a:rPr lang="en-US" sz="2600" dirty="0" smtClean="0">
                <a:latin typeface="Arial Unicode MS" pitchFamily="34" charset="-128"/>
                <a:ea typeface="Arial Unicode MS" pitchFamily="34" charset="-128"/>
                <a:cs typeface="Arial Unicode MS" pitchFamily="34" charset="-128"/>
              </a:rPr>
              <a:t>algorithm is extremely simple. </a:t>
            </a:r>
            <a:r>
              <a:rPr lang="en-US" sz="2600" dirty="0" smtClean="0">
                <a:latin typeface="Arial Unicode MS" pitchFamily="34" charset="-128"/>
                <a:ea typeface="Arial Unicode MS" pitchFamily="34" charset="-128"/>
                <a:cs typeface="Arial Unicode MS" pitchFamily="34" charset="-128"/>
              </a:rPr>
              <a:t>SHA</a:t>
            </a:r>
            <a:r>
              <a:rPr lang="en-US" sz="2600" dirty="0" smtClean="0">
                <a:latin typeface="Arial Unicode MS" pitchFamily="34" charset="-128"/>
                <a:ea typeface="Arial Unicode MS" pitchFamily="34" charset="-128"/>
                <a:cs typeface="Arial Unicode MS" pitchFamily="34" charset="-128"/>
              </a:rPr>
              <a:t> </a:t>
            </a:r>
            <a:r>
              <a:rPr lang="en-US" sz="2600" dirty="0" smtClean="0">
                <a:latin typeface="Arial Unicode MS" pitchFamily="34" charset="-128"/>
                <a:ea typeface="Arial Unicode MS" pitchFamily="34" charset="-128"/>
                <a:cs typeface="Arial Unicode MS" pitchFamily="34" charset="-128"/>
              </a:rPr>
              <a:t>calculation is free from any potential harm for communicating private information.</a:t>
            </a:r>
          </a:p>
          <a:p>
            <a:pPr algn="just">
              <a:lnSpc>
                <a:spcPct val="80000"/>
              </a:lnSpc>
            </a:pPr>
            <a:endParaRPr lang="en-US" sz="2600" dirty="0" smtClean="0">
              <a:latin typeface="Arial Unicode MS" pitchFamily="34" charset="-128"/>
              <a:ea typeface="Arial Unicode MS" pitchFamily="34" charset="-128"/>
              <a:cs typeface="Arial Unicode MS" pitchFamily="34" charset="-128"/>
            </a:endParaRPr>
          </a:p>
          <a:p>
            <a:pPr algn="just">
              <a:lnSpc>
                <a:spcPct val="80000"/>
              </a:lnSpc>
            </a:pPr>
            <a:r>
              <a:rPr lang="en-US" sz="2400" dirty="0" smtClean="0">
                <a:latin typeface="Arial Unicode MS" pitchFamily="34" charset="-128"/>
                <a:ea typeface="Arial Unicode MS" pitchFamily="34" charset="-128"/>
                <a:cs typeface="Arial Unicode MS" pitchFamily="34" charset="-128"/>
              </a:rPr>
              <a:t>Breaking </a:t>
            </a:r>
            <a:r>
              <a:rPr lang="en-US" sz="2400" dirty="0" smtClean="0">
                <a:latin typeface="Arial Unicode MS" pitchFamily="34" charset="-128"/>
                <a:ea typeface="Arial Unicode MS" pitchFamily="34" charset="-128"/>
                <a:cs typeface="Arial Unicode MS" pitchFamily="34" charset="-128"/>
              </a:rPr>
              <a:t>SHA</a:t>
            </a:r>
            <a:r>
              <a:rPr lang="en-US" sz="2400" dirty="0" smtClean="0">
                <a:latin typeface="Arial Unicode MS" pitchFamily="34" charset="-128"/>
                <a:ea typeface="Arial Unicode MS" pitchFamily="34" charset="-128"/>
                <a:cs typeface="Arial Unicode MS" pitchFamily="34" charset="-128"/>
              </a:rPr>
              <a:t> </a:t>
            </a:r>
            <a:r>
              <a:rPr lang="en-US" sz="2400" dirty="0" smtClean="0">
                <a:latin typeface="Arial Unicode MS" pitchFamily="34" charset="-128"/>
                <a:ea typeface="Arial Unicode MS" pitchFamily="34" charset="-128"/>
                <a:cs typeface="Arial Unicode MS" pitchFamily="34" charset="-128"/>
              </a:rPr>
              <a:t>calculation is extremely challenging as it includes complex arithmetic.</a:t>
            </a:r>
            <a:endParaRPr lang="en-US" sz="2400" dirty="0">
              <a:latin typeface="Arial Unicode MS" pitchFamily="34" charset="-128"/>
              <a:ea typeface="Arial Unicode MS" pitchFamily="34" charset="-128"/>
              <a:cs typeface="Arial Unicode MS" pitchFamily="34" charset="-128"/>
            </a:endParaRPr>
          </a:p>
          <a:p>
            <a:pPr algn="just"/>
            <a:endParaRPr lang="en-US" sz="2800" dirty="0">
              <a:latin typeface="Arial" pitchFamily="34" charset="0"/>
              <a:cs typeface="Arial" pitchFamily="34" charset="0"/>
            </a:endParaRPr>
          </a:p>
          <a:p>
            <a:pPr algn="just"/>
            <a:endParaRPr lang="en-US" sz="2800" dirty="0"/>
          </a:p>
        </p:txBody>
      </p:sp>
      <p:sp>
        <p:nvSpPr>
          <p:cNvPr id="7" name="Date Placeholder 6"/>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8" name="Footer Placeholder 7"/>
          <p:cNvSpPr>
            <a:spLocks noGrp="1"/>
          </p:cNvSpPr>
          <p:nvPr>
            <p:ph type="ftr" sz="quarter" idx="11"/>
          </p:nvPr>
        </p:nvSpPr>
        <p:spPr/>
        <p:txBody>
          <a:bodyPr/>
          <a:lstStyle/>
          <a:p>
            <a:r>
              <a:rPr lang="en-US"/>
              <a:t>School of Computing</a:t>
            </a:r>
          </a:p>
        </p:txBody>
      </p:sp>
      <p:sp>
        <p:nvSpPr>
          <p:cNvPr id="9" name="Slide Number Placeholder 8"/>
          <p:cNvSpPr>
            <a:spLocks noGrp="1"/>
          </p:cNvSpPr>
          <p:nvPr>
            <p:ph type="sldNum" sz="quarter" idx="12"/>
          </p:nvPr>
        </p:nvSpPr>
        <p:spPr/>
        <p:txBody>
          <a:bodyPr/>
          <a:lstStyle/>
          <a:p>
            <a:fld id="{7B28076C-CE04-4A00-BFAA-A90EA8355859}" type="slidenum">
              <a:rPr lang="en-US" smtClean="0"/>
              <a:pPr/>
              <a:t>11</a:t>
            </a:fld>
            <a:endParaRPr lang="en-US"/>
          </a:p>
        </p:txBody>
      </p:sp>
    </p:spTree>
    <p:extLst>
      <p:ext uri="{BB962C8B-B14F-4D97-AF65-F5344CB8AC3E}">
        <p14:creationId xmlns="" xmlns:p14="http://schemas.microsoft.com/office/powerpoint/2010/main" val="3185972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dirty="0" smtClean="0"/>
              <a:t>Hardware Requirements</a:t>
            </a:r>
            <a:endParaRPr lang="en-US" dirty="0"/>
          </a:p>
        </p:txBody>
      </p:sp>
      <p:sp>
        <p:nvSpPr>
          <p:cNvPr id="3" name="Content Placeholder 2"/>
          <p:cNvSpPr>
            <a:spLocks noGrp="1"/>
          </p:cNvSpPr>
          <p:nvPr>
            <p:ph idx="1"/>
          </p:nvPr>
        </p:nvSpPr>
        <p:spPr/>
        <p:txBody>
          <a:bodyPr>
            <a:normAutofit fontScale="77500" lnSpcReduction="20000"/>
          </a:bodyPr>
          <a:lstStyle/>
          <a:p>
            <a:pPr algn="just"/>
            <a:r>
              <a:rPr lang="x-none" smtClean="0"/>
              <a:t>The hardware requirements may serve as the basis for a contract for the</a:t>
            </a:r>
            <a:endParaRPr lang="en-US" dirty="0" smtClean="0"/>
          </a:p>
          <a:p>
            <a:pPr algn="just"/>
            <a:r>
              <a:rPr lang="x-none" smtClean="0"/>
              <a:t>implementation of the system and should therefore be a complete and consistent specification of the whole system. </a:t>
            </a:r>
            <a:endParaRPr lang="en-IN" dirty="0" smtClean="0"/>
          </a:p>
          <a:p>
            <a:pPr algn="just"/>
            <a:r>
              <a:rPr lang="x-none" smtClean="0"/>
              <a:t>They are used by software engineers as the starting point for the system design. It shows what the system does and not how it should be implemented.</a:t>
            </a:r>
            <a:endParaRPr lang="en-US" dirty="0" smtClean="0"/>
          </a:p>
          <a:p>
            <a:pPr algn="just"/>
            <a:r>
              <a:rPr lang="x-none" smtClean="0"/>
              <a:t>PROCESSOR: PENTIUM IV 2.6 GHz, Intel Core 2 Duo or above.</a:t>
            </a:r>
            <a:endParaRPr lang="en-US" dirty="0" smtClean="0"/>
          </a:p>
          <a:p>
            <a:pPr algn="just"/>
            <a:r>
              <a:rPr lang="x-none" smtClean="0"/>
              <a:t>RAM: 4GB DD RAM or above</a:t>
            </a:r>
            <a:endParaRPr lang="en-US" dirty="0" smtClean="0"/>
          </a:p>
          <a:p>
            <a:pPr algn="just"/>
            <a:r>
              <a:rPr lang="x-none" smtClean="0"/>
              <a:t>MONITOR: 15” COLOR</a:t>
            </a:r>
            <a:endParaRPr lang="en-US" dirty="0" smtClean="0"/>
          </a:p>
          <a:p>
            <a:pPr algn="just"/>
            <a:r>
              <a:rPr lang="x-none" smtClean="0"/>
              <a:t>HARD DISK: 40 GB</a:t>
            </a:r>
            <a:endParaRPr lang="en-US" dirty="0" smtClean="0"/>
          </a:p>
          <a:p>
            <a:endParaRPr lang="en-US" dirty="0"/>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dirty="0" smtClean="0"/>
              <a:t>Class Diagram</a:t>
            </a:r>
            <a:endParaRPr lang="en-US" dirty="0"/>
          </a:p>
        </p:txBody>
      </p:sp>
      <p:pic>
        <p:nvPicPr>
          <p:cNvPr id="7" name="Content Placeholder 6" descr="Screenshot 2022-10-31 203513.png"/>
          <p:cNvPicPr>
            <a:picLocks noGrp="1" noChangeAspect="1"/>
          </p:cNvPicPr>
          <p:nvPr>
            <p:ph idx="1"/>
          </p:nvPr>
        </p:nvPicPr>
        <p:blipFill>
          <a:blip r:embed="rId2"/>
          <a:stretch>
            <a:fillRect/>
          </a:stretch>
        </p:blipFill>
        <p:spPr>
          <a:xfrm>
            <a:off x="2000232" y="1571612"/>
            <a:ext cx="5166808" cy="1798476"/>
          </a:xfrm>
        </p:spPr>
      </p:pic>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13</a:t>
            </a:fld>
            <a:endParaRPr lang="en-US"/>
          </a:p>
        </p:txBody>
      </p:sp>
      <p:sp>
        <p:nvSpPr>
          <p:cNvPr id="8" name="TextBox 7"/>
          <p:cNvSpPr txBox="1"/>
          <p:nvPr/>
        </p:nvSpPr>
        <p:spPr>
          <a:xfrm>
            <a:off x="714348" y="3500438"/>
            <a:ext cx="8047652" cy="1477328"/>
          </a:xfrm>
          <a:prstGeom prst="rect">
            <a:avLst/>
          </a:prstGeom>
          <a:noFill/>
        </p:spPr>
        <p:txBody>
          <a:bodyPr wrap="square" rtlCol="0">
            <a:spAutoFit/>
          </a:bodyPr>
          <a:lstStyle/>
          <a:p>
            <a:pPr algn="just">
              <a:buFont typeface="Arial" pitchFamily="34" charset="0"/>
              <a:buChar char="•"/>
            </a:pPr>
            <a:r>
              <a:rPr lang="en-US" dirty="0" smtClean="0"/>
              <a:t> Class diagram is a type of static structure diagram that describes the</a:t>
            </a:r>
          </a:p>
          <a:p>
            <a:pPr algn="just"/>
            <a:r>
              <a:rPr lang="en-US" dirty="0" smtClean="0"/>
              <a:t>    structure of a system by showing the system’s classes, their attributes, and the</a:t>
            </a:r>
          </a:p>
          <a:p>
            <a:pPr algn="just"/>
            <a:r>
              <a:rPr lang="en-US" dirty="0" smtClean="0"/>
              <a:t>    relationships between the classes. </a:t>
            </a:r>
          </a:p>
          <a:p>
            <a:pPr algn="just">
              <a:buFont typeface="Arial" pitchFamily="34" charset="0"/>
              <a:buChar char="•"/>
            </a:pPr>
            <a:r>
              <a:rPr lang="en-US" dirty="0" smtClean="0"/>
              <a:t> The classes in a class diagram represent both</a:t>
            </a:r>
          </a:p>
          <a:p>
            <a:pPr algn="just"/>
            <a:r>
              <a:rPr lang="en-US" dirty="0" smtClean="0"/>
              <a:t>    the main objects and or interactions in the application and the objects.</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dirty="0" smtClean="0"/>
              <a:t>Software Requirements</a:t>
            </a:r>
            <a:endParaRPr lang="en-US" dirty="0"/>
          </a:p>
        </p:txBody>
      </p:sp>
      <p:sp>
        <p:nvSpPr>
          <p:cNvPr id="3" name="Content Placeholder 2"/>
          <p:cNvSpPr>
            <a:spLocks noGrp="1"/>
          </p:cNvSpPr>
          <p:nvPr>
            <p:ph idx="1"/>
          </p:nvPr>
        </p:nvSpPr>
        <p:spPr/>
        <p:txBody>
          <a:bodyPr>
            <a:normAutofit fontScale="77500" lnSpcReduction="20000"/>
          </a:bodyPr>
          <a:lstStyle/>
          <a:p>
            <a:pPr algn="just"/>
            <a:r>
              <a:rPr lang="x-none" smtClean="0"/>
              <a:t>The software requirements document is the specification of the system. Itshould include both a definition and a specification of requirements. It is a set of what the system should do rather than how it should do it. </a:t>
            </a:r>
            <a:endParaRPr lang="en-IN" dirty="0" smtClean="0"/>
          </a:p>
          <a:p>
            <a:pPr algn="just"/>
            <a:r>
              <a:rPr lang="x-none" smtClean="0"/>
              <a:t>The software requirements provide a basis for creating the software requirements specification. It is useful in estimating cost, planning team activities, performing tasks and tracking the team’s and tracking the team’s progress throughout the development activity. </a:t>
            </a:r>
            <a:endParaRPr lang="en-US" dirty="0" smtClean="0"/>
          </a:p>
          <a:p>
            <a:pPr algn="just"/>
            <a:r>
              <a:rPr lang="x-none" smtClean="0"/>
              <a:t>Front End: J2EE (JSP, SERVLETS) JAVASCRIPT,HTML,CSS</a:t>
            </a:r>
            <a:endParaRPr lang="en-US" dirty="0" smtClean="0"/>
          </a:p>
          <a:p>
            <a:pPr algn="just"/>
            <a:r>
              <a:rPr lang="x-none" smtClean="0"/>
              <a:t>Back End: MY SQL 5.5, JAVA</a:t>
            </a:r>
            <a:r>
              <a:rPr lang="en-IN" dirty="0" smtClean="0"/>
              <a:t> 8</a:t>
            </a:r>
            <a:endParaRPr lang="en-US" dirty="0" smtClean="0"/>
          </a:p>
          <a:p>
            <a:pPr algn="just"/>
            <a:r>
              <a:rPr lang="x-none" smtClean="0"/>
              <a:t>Operating System: Windows 07 or Above</a:t>
            </a:r>
            <a:endParaRPr lang="en-US" dirty="0" smtClean="0"/>
          </a:p>
          <a:p>
            <a:pPr algn="just"/>
            <a:r>
              <a:rPr lang="x-none" smtClean="0"/>
              <a:t>IDE: Eclipse, MySQL</a:t>
            </a:r>
            <a:endParaRPr lang="en-US" dirty="0" smtClean="0"/>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dirty="0" smtClean="0"/>
              <a:t>Object Diagram</a:t>
            </a:r>
            <a:endParaRPr lang="en-US" dirty="0"/>
          </a:p>
        </p:txBody>
      </p:sp>
      <p:pic>
        <p:nvPicPr>
          <p:cNvPr id="7" name="Content Placeholder 6" descr="Screenshot 2022-10-31 203937.png"/>
          <p:cNvPicPr>
            <a:picLocks noGrp="1" noChangeAspect="1"/>
          </p:cNvPicPr>
          <p:nvPr>
            <p:ph idx="1"/>
          </p:nvPr>
        </p:nvPicPr>
        <p:blipFill>
          <a:blip r:embed="rId2"/>
          <a:stretch>
            <a:fillRect/>
          </a:stretch>
        </p:blipFill>
        <p:spPr>
          <a:xfrm>
            <a:off x="2000232" y="1357298"/>
            <a:ext cx="5143536" cy="2653153"/>
          </a:xfrm>
        </p:spPr>
      </p:pic>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15</a:t>
            </a:fld>
            <a:endParaRPr lang="en-US"/>
          </a:p>
        </p:txBody>
      </p:sp>
      <p:sp>
        <p:nvSpPr>
          <p:cNvPr id="8" name="TextBox 7"/>
          <p:cNvSpPr txBox="1"/>
          <p:nvPr/>
        </p:nvSpPr>
        <p:spPr>
          <a:xfrm>
            <a:off x="642910" y="3929066"/>
            <a:ext cx="7929618" cy="2308324"/>
          </a:xfrm>
          <a:prstGeom prst="rect">
            <a:avLst/>
          </a:prstGeom>
          <a:noFill/>
        </p:spPr>
        <p:txBody>
          <a:bodyPr wrap="square" rtlCol="0">
            <a:spAutoFit/>
          </a:bodyPr>
          <a:lstStyle/>
          <a:p>
            <a:pPr algn="just"/>
            <a:r>
              <a:rPr lang="en-US" dirty="0" smtClean="0">
                <a:latin typeface="Arial" pitchFamily="34" charset="0"/>
                <a:cs typeface="Arial" pitchFamily="34" charset="0"/>
              </a:rPr>
              <a:t>An object diagram in the Unified Modeling Language (UML),is a diagram that shows a complete or partial view of the structure of a</a:t>
            </a:r>
          </a:p>
          <a:p>
            <a:pPr algn="just"/>
            <a:r>
              <a:rPr lang="en-US" dirty="0" smtClean="0">
                <a:latin typeface="Arial" pitchFamily="34" charset="0"/>
                <a:cs typeface="Arial" pitchFamily="34" charset="0"/>
              </a:rPr>
              <a:t>modeled system at a specific time. Object is an instance of a class in a</a:t>
            </a:r>
          </a:p>
          <a:p>
            <a:pPr algn="just"/>
            <a:r>
              <a:rPr lang="en-US" dirty="0" smtClean="0">
                <a:latin typeface="Arial" pitchFamily="34" charset="0"/>
                <a:cs typeface="Arial" pitchFamily="34" charset="0"/>
              </a:rPr>
              <a:t>particular moment in runtime that can have its own state and data values.</a:t>
            </a:r>
          </a:p>
          <a:p>
            <a:pPr algn="just"/>
            <a:r>
              <a:rPr lang="en-US" dirty="0" smtClean="0">
                <a:latin typeface="Arial" pitchFamily="34" charset="0"/>
                <a:cs typeface="Arial" pitchFamily="34" charset="0"/>
              </a:rPr>
              <a:t>Likewise a static UML object diagram is an instance of a class diagram; it</a:t>
            </a:r>
          </a:p>
          <a:p>
            <a:pPr algn="just"/>
            <a:r>
              <a:rPr lang="en-US" dirty="0" smtClean="0">
                <a:latin typeface="Arial" pitchFamily="34" charset="0"/>
                <a:cs typeface="Arial" pitchFamily="34" charset="0"/>
              </a:rPr>
              <a:t>shows a snapshot of the detailed state of a system at a point in time, thus an</a:t>
            </a:r>
          </a:p>
          <a:p>
            <a:pPr algn="just"/>
            <a:r>
              <a:rPr lang="en-US" dirty="0" smtClean="0">
                <a:latin typeface="Arial" pitchFamily="34" charset="0"/>
                <a:cs typeface="Arial" pitchFamily="34" charset="0"/>
              </a:rPr>
              <a:t>object diagram encompasses objects and their relationships which may be</a:t>
            </a:r>
          </a:p>
          <a:p>
            <a:pPr algn="just"/>
            <a:r>
              <a:rPr lang="en-US" dirty="0" smtClean="0">
                <a:latin typeface="Arial" pitchFamily="34" charset="0"/>
                <a:cs typeface="Arial" pitchFamily="34" charset="0"/>
              </a:rPr>
              <a:t>considered a special case of a class diagram or a communication diagram.</a:t>
            </a:r>
            <a:endParaRPr lang="en-US" dirty="0">
              <a:latin typeface="Arial" pitchFamily="34" charset="0"/>
              <a:cs typeface="Arial"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dirty="0" smtClean="0"/>
              <a:t>State Diagram</a:t>
            </a:r>
            <a:endParaRPr lang="en-US" dirty="0"/>
          </a:p>
        </p:txBody>
      </p:sp>
      <p:pic>
        <p:nvPicPr>
          <p:cNvPr id="7" name="Content Placeholder 6" descr="Screenshot 2022-10-31 204155.png"/>
          <p:cNvPicPr>
            <a:picLocks noGrp="1" noChangeAspect="1"/>
          </p:cNvPicPr>
          <p:nvPr>
            <p:ph idx="1"/>
          </p:nvPr>
        </p:nvPicPr>
        <p:blipFill>
          <a:blip r:embed="rId2"/>
          <a:stretch>
            <a:fillRect/>
          </a:stretch>
        </p:blipFill>
        <p:spPr>
          <a:xfrm>
            <a:off x="1643042" y="1600200"/>
            <a:ext cx="5857916" cy="4525963"/>
          </a:xfrm>
        </p:spPr>
      </p:pic>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dirty="0" smtClean="0"/>
              <a:t>State Diagram</a:t>
            </a:r>
            <a:endParaRPr lang="en-US" dirty="0"/>
          </a:p>
        </p:txBody>
      </p:sp>
      <p:sp>
        <p:nvSpPr>
          <p:cNvPr id="3" name="Content Placeholder 2"/>
          <p:cNvSpPr>
            <a:spLocks noGrp="1"/>
          </p:cNvSpPr>
          <p:nvPr>
            <p:ph idx="1"/>
          </p:nvPr>
        </p:nvSpPr>
        <p:spPr/>
        <p:txBody>
          <a:bodyPr>
            <a:normAutofit/>
          </a:bodyPr>
          <a:lstStyle/>
          <a:p>
            <a:pPr algn="just"/>
            <a:r>
              <a:rPr lang="en-US" sz="2400" dirty="0" smtClean="0">
                <a:latin typeface="Arial" pitchFamily="34" charset="0"/>
                <a:cs typeface="Arial" pitchFamily="34" charset="0"/>
              </a:rPr>
              <a:t>State diagrams require that the system described is composed of a finite number of states; sometimes, this is indeed the case, while at other times this is a reasonable abstraction. </a:t>
            </a:r>
          </a:p>
          <a:p>
            <a:pPr algn="just"/>
            <a:r>
              <a:rPr lang="en-US" sz="2400" dirty="0" smtClean="0">
                <a:latin typeface="Arial" pitchFamily="34" charset="0"/>
                <a:cs typeface="Arial" pitchFamily="34" charset="0"/>
              </a:rPr>
              <a:t>Many forms of state diagrams exist, which differ slightly and have different semantics. </a:t>
            </a:r>
          </a:p>
          <a:p>
            <a:pPr algn="just"/>
            <a:r>
              <a:rPr lang="en-US" sz="2400" dirty="0" smtClean="0">
                <a:latin typeface="Arial" pitchFamily="34" charset="0"/>
                <a:cs typeface="Arial" pitchFamily="34" charset="0"/>
              </a:rPr>
              <a:t>In our state diagram first propose a . For this in our component diagram first propose a data. </a:t>
            </a:r>
          </a:p>
          <a:p>
            <a:pPr algn="just"/>
            <a:r>
              <a:rPr lang="en-US" sz="2400" dirty="0" smtClean="0">
                <a:latin typeface="Arial" pitchFamily="34" charset="0"/>
                <a:cs typeface="Arial" pitchFamily="34" charset="0"/>
              </a:rPr>
              <a:t>In this proposed method we are using Hash-Solomon Code Algorithm to encrypt the data.</a:t>
            </a:r>
            <a:endParaRPr lang="en-US" sz="2400" dirty="0">
              <a:latin typeface="Arial" pitchFamily="34" charset="0"/>
              <a:cs typeface="Arial" pitchFamily="34" charset="0"/>
            </a:endParaRPr>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17</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381000" y="381000"/>
            <a:ext cx="8229600" cy="609600"/>
          </a:xfrm>
        </p:spPr>
        <p:txBody>
          <a:bodyPr>
            <a:normAutofit fontScale="90000"/>
          </a:bodyPr>
          <a:lstStyle/>
          <a:p>
            <a:pPr algn="l"/>
            <a:r>
              <a:rPr lang="en-US" dirty="0">
                <a:latin typeface="Arial" pitchFamily="34" charset="0"/>
                <a:cs typeface="Arial" pitchFamily="34" charset="0"/>
              </a:rPr>
              <a:t>System Architecture</a:t>
            </a:r>
            <a:endParaRPr lang="en-US" dirty="0"/>
          </a:p>
        </p:txBody>
      </p:sp>
      <p:sp>
        <p:nvSpPr>
          <p:cNvPr id="9" name="Content Placeholder 2"/>
          <p:cNvSpPr>
            <a:spLocks noGrp="1"/>
          </p:cNvSpPr>
          <p:nvPr>
            <p:ph idx="1"/>
          </p:nvPr>
        </p:nvSpPr>
        <p:spPr>
          <a:xfrm>
            <a:off x="1295400" y="2971800"/>
            <a:ext cx="5410200" cy="761999"/>
          </a:xfrm>
        </p:spPr>
        <p:txBody>
          <a:bodyPr>
            <a:normAutofit/>
          </a:bodyPr>
          <a:lstStyle/>
          <a:p>
            <a:pPr marL="0" indent="0" algn="just">
              <a:lnSpc>
                <a:spcPct val="80000"/>
              </a:lnSpc>
              <a:buNone/>
            </a:pPr>
            <a:r>
              <a:rPr lang="en-US" sz="2800" dirty="0"/>
              <a:t>             </a:t>
            </a:r>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18</a:t>
            </a:fld>
            <a:endParaRPr lang="en-US"/>
          </a:p>
        </p:txBody>
      </p:sp>
      <p:pic>
        <p:nvPicPr>
          <p:cNvPr id="1026" name="Picture 2" descr="Understanding Neural Networks - Towards Data Science"/>
          <p:cNvPicPr>
            <a:picLocks noChangeAspect="1" noChangeArrowheads="1"/>
          </p:cNvPicPr>
          <p:nvPr/>
        </p:nvPicPr>
        <p:blipFill>
          <a:blip r:embed="rId3"/>
          <a:stretch>
            <a:fillRect/>
          </a:stretch>
        </p:blipFill>
        <p:spPr bwMode="auto">
          <a:xfrm>
            <a:off x="357159" y="1500175"/>
            <a:ext cx="8396772" cy="4811100"/>
          </a:xfrm>
          <a:prstGeom prst="rect">
            <a:avLst/>
          </a:prstGeom>
          <a:noFill/>
          <a:extLst>
            <a:ext uri="{909E8E84-426E-40DD-AFC4-6F175D3DCCD1}">
              <a14:hiddenFill xmlns="" xmlns:a14="http://schemas.microsoft.com/office/drawing/2010/main">
                <a:solidFill>
                  <a:srgbClr val="FFFFFF"/>
                </a:solidFill>
              </a14:hiddenFill>
            </a:ext>
          </a:extLst>
        </p:spPr>
      </p:pic>
      <p:pic>
        <p:nvPicPr>
          <p:cNvPr id="10" name="image7.png"/>
          <p:cNvPicPr/>
          <p:nvPr/>
        </p:nvPicPr>
        <p:blipFill>
          <a:blip r:embed="rId4"/>
          <a:srcRect/>
          <a:stretch>
            <a:fillRect/>
          </a:stretch>
        </p:blipFill>
        <p:spPr>
          <a:xfrm flipH="1">
            <a:off x="8477809" y="1752600"/>
            <a:ext cx="45719" cy="4191000"/>
          </a:xfrm>
          <a:prstGeom prst="rect">
            <a:avLst/>
          </a:prstGeom>
          <a:ln/>
        </p:spPr>
      </p:pic>
    </p:spTree>
    <p:extLst>
      <p:ext uri="{BB962C8B-B14F-4D97-AF65-F5344CB8AC3E}">
        <p14:creationId xmlns="" xmlns:p14="http://schemas.microsoft.com/office/powerpoint/2010/main" val="39785525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3" name="Footer Placeholder 2"/>
          <p:cNvSpPr>
            <a:spLocks noGrp="1"/>
          </p:cNvSpPr>
          <p:nvPr>
            <p:ph type="ftr" sz="quarter" idx="11"/>
          </p:nvPr>
        </p:nvSpPr>
        <p:spPr/>
        <p:txBody>
          <a:bodyPr/>
          <a:lstStyle/>
          <a:p>
            <a:r>
              <a:rPr lang="en-US"/>
              <a:t>School of Computing</a:t>
            </a:r>
          </a:p>
        </p:txBody>
      </p:sp>
      <p:sp>
        <p:nvSpPr>
          <p:cNvPr id="4" name="Slide Number Placeholder 3"/>
          <p:cNvSpPr>
            <a:spLocks noGrp="1"/>
          </p:cNvSpPr>
          <p:nvPr>
            <p:ph type="sldNum" sz="quarter" idx="12"/>
          </p:nvPr>
        </p:nvSpPr>
        <p:spPr/>
        <p:txBody>
          <a:bodyPr/>
          <a:lstStyle/>
          <a:p>
            <a:fld id="{7B28076C-CE04-4A00-BFAA-A90EA8355859}" type="slidenum">
              <a:rPr lang="en-US" smtClean="0"/>
              <a:pPr/>
              <a:t>19</a:t>
            </a:fld>
            <a:endParaRPr lang="en-US"/>
          </a:p>
        </p:txBody>
      </p:sp>
      <p:pic>
        <p:nvPicPr>
          <p:cNvPr id="2050" name="Picture 2" descr="Sensors | Free Full-Text | An SVM-Based Classifier for Estimating ..."/>
          <p:cNvPicPr>
            <a:picLocks noChangeAspect="1" noChangeArrowheads="1"/>
          </p:cNvPicPr>
          <p:nvPr/>
        </p:nvPicPr>
        <p:blipFill>
          <a:blip r:embed="rId2"/>
          <a:stretch>
            <a:fillRect/>
          </a:stretch>
        </p:blipFill>
        <p:spPr bwMode="auto">
          <a:xfrm>
            <a:off x="642910" y="1714488"/>
            <a:ext cx="8072494" cy="4572032"/>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p:cNvSpPr txBox="1"/>
          <p:nvPr/>
        </p:nvSpPr>
        <p:spPr>
          <a:xfrm>
            <a:off x="428596" y="357166"/>
            <a:ext cx="3054234" cy="830997"/>
          </a:xfrm>
          <a:prstGeom prst="rect">
            <a:avLst/>
          </a:prstGeom>
          <a:noFill/>
        </p:spPr>
        <p:txBody>
          <a:bodyPr wrap="square" rtlCol="0">
            <a:spAutoFit/>
          </a:bodyPr>
          <a:lstStyle/>
          <a:p>
            <a:r>
              <a:rPr lang="en-IN" sz="4800" dirty="0" smtClean="0"/>
              <a:t>ER Diagram</a:t>
            </a:r>
            <a:endParaRPr lang="en-US" sz="4800" dirty="0"/>
          </a:p>
        </p:txBody>
      </p:sp>
    </p:spTree>
    <p:extLst>
      <p:ext uri="{BB962C8B-B14F-4D97-AF65-F5344CB8AC3E}">
        <p14:creationId xmlns="" xmlns:p14="http://schemas.microsoft.com/office/powerpoint/2010/main" val="3876375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lstStyle/>
          <a:p>
            <a:pPr algn="l"/>
            <a:r>
              <a:rPr lang="en-US" dirty="0">
                <a:solidFill>
                  <a:schemeClr val="tx2">
                    <a:lumMod val="50000"/>
                  </a:schemeClr>
                </a:solidFill>
                <a:latin typeface="Arial" pitchFamily="34" charset="0"/>
                <a:cs typeface="Arial" pitchFamily="34" charset="0"/>
              </a:rPr>
              <a:t>Presentation Outline</a:t>
            </a:r>
          </a:p>
        </p:txBody>
      </p:sp>
      <p:sp>
        <p:nvSpPr>
          <p:cNvPr id="3" name="Content Placeholder 2"/>
          <p:cNvSpPr>
            <a:spLocks noGrp="1"/>
          </p:cNvSpPr>
          <p:nvPr>
            <p:ph idx="1"/>
          </p:nvPr>
        </p:nvSpPr>
        <p:spPr>
          <a:xfrm>
            <a:off x="609600" y="1600200"/>
            <a:ext cx="8229600" cy="4525963"/>
          </a:xfrm>
        </p:spPr>
        <p:txBody>
          <a:bodyPr>
            <a:normAutofit fontScale="85000" lnSpcReduction="20000"/>
          </a:bodyPr>
          <a:lstStyle/>
          <a:p>
            <a:r>
              <a:rPr lang="en-US" sz="2000" dirty="0" smtClean="0">
                <a:solidFill>
                  <a:srgbClr val="002060"/>
                </a:solidFill>
                <a:latin typeface="Arial" pitchFamily="34" charset="0"/>
                <a:cs typeface="Arial" pitchFamily="34" charset="0"/>
              </a:rPr>
              <a:t>Introduction</a:t>
            </a:r>
          </a:p>
          <a:p>
            <a:r>
              <a:rPr lang="en-IN" sz="2000" dirty="0" smtClean="0">
                <a:solidFill>
                  <a:srgbClr val="002060"/>
                </a:solidFill>
                <a:latin typeface="Arial" pitchFamily="34" charset="0"/>
                <a:cs typeface="Arial" pitchFamily="34" charset="0"/>
              </a:rPr>
              <a:t>Abstract</a:t>
            </a:r>
            <a:endParaRPr lang="en-US" sz="2000" dirty="0">
              <a:solidFill>
                <a:srgbClr val="002060"/>
              </a:solidFill>
              <a:latin typeface="Arial" pitchFamily="34" charset="0"/>
              <a:cs typeface="Arial" pitchFamily="34" charset="0"/>
            </a:endParaRPr>
          </a:p>
          <a:p>
            <a:r>
              <a:rPr lang="en-US" sz="2000" dirty="0">
                <a:solidFill>
                  <a:srgbClr val="002060"/>
                </a:solidFill>
                <a:latin typeface="Arial" pitchFamily="34" charset="0"/>
                <a:cs typeface="Arial" pitchFamily="34" charset="0"/>
              </a:rPr>
              <a:t>Literature </a:t>
            </a:r>
            <a:r>
              <a:rPr lang="en-US" sz="2000" dirty="0" smtClean="0">
                <a:solidFill>
                  <a:srgbClr val="002060"/>
                </a:solidFill>
                <a:latin typeface="Arial" pitchFamily="34" charset="0"/>
                <a:cs typeface="Arial" pitchFamily="34" charset="0"/>
              </a:rPr>
              <a:t>survey</a:t>
            </a:r>
          </a:p>
          <a:p>
            <a:r>
              <a:rPr lang="en-IN" sz="2000" dirty="0" smtClean="0">
                <a:solidFill>
                  <a:srgbClr val="002060"/>
                </a:solidFill>
                <a:latin typeface="Arial" pitchFamily="34" charset="0"/>
                <a:cs typeface="Arial" pitchFamily="34" charset="0"/>
              </a:rPr>
              <a:t>Existing System</a:t>
            </a:r>
          </a:p>
          <a:p>
            <a:r>
              <a:rPr lang="en-IN" sz="2000" dirty="0" smtClean="0">
                <a:solidFill>
                  <a:srgbClr val="002060"/>
                </a:solidFill>
                <a:latin typeface="Arial" pitchFamily="34" charset="0"/>
                <a:cs typeface="Arial" pitchFamily="34" charset="0"/>
              </a:rPr>
              <a:t>Disadvantage of Existing system</a:t>
            </a:r>
          </a:p>
          <a:p>
            <a:r>
              <a:rPr lang="en-IN" sz="2000" dirty="0" smtClean="0">
                <a:solidFill>
                  <a:srgbClr val="002060"/>
                </a:solidFill>
                <a:latin typeface="Arial" pitchFamily="34" charset="0"/>
                <a:cs typeface="Arial" pitchFamily="34" charset="0"/>
              </a:rPr>
              <a:t>Advantage of Our System</a:t>
            </a:r>
            <a:endParaRPr lang="en-US" sz="2000" dirty="0">
              <a:solidFill>
                <a:srgbClr val="002060"/>
              </a:solidFill>
              <a:latin typeface="Arial" pitchFamily="34" charset="0"/>
              <a:cs typeface="Arial" pitchFamily="34" charset="0"/>
            </a:endParaRPr>
          </a:p>
          <a:p>
            <a:r>
              <a:rPr lang="en-US" sz="2000" dirty="0">
                <a:solidFill>
                  <a:srgbClr val="002060"/>
                </a:solidFill>
                <a:latin typeface="Arial" pitchFamily="34" charset="0"/>
                <a:cs typeface="Arial" pitchFamily="34" charset="0"/>
              </a:rPr>
              <a:t>Inferences from Literature Survey</a:t>
            </a:r>
          </a:p>
          <a:p>
            <a:r>
              <a:rPr lang="en-US" sz="2000" dirty="0">
                <a:solidFill>
                  <a:srgbClr val="002060"/>
                </a:solidFill>
                <a:latin typeface="Arial" pitchFamily="34" charset="0"/>
                <a:cs typeface="Arial" pitchFamily="34" charset="0"/>
              </a:rPr>
              <a:t>Objectives</a:t>
            </a:r>
          </a:p>
          <a:p>
            <a:r>
              <a:rPr lang="en-US" sz="2000" dirty="0">
                <a:solidFill>
                  <a:srgbClr val="002060"/>
                </a:solidFill>
                <a:latin typeface="Arial" pitchFamily="34" charset="0"/>
                <a:cs typeface="Arial" pitchFamily="34" charset="0"/>
              </a:rPr>
              <a:t>System Architecture </a:t>
            </a:r>
            <a:endParaRPr lang="en-US" sz="2000" dirty="0" smtClean="0">
              <a:solidFill>
                <a:srgbClr val="002060"/>
              </a:solidFill>
              <a:latin typeface="Arial" pitchFamily="34" charset="0"/>
              <a:cs typeface="Arial" pitchFamily="34" charset="0"/>
            </a:endParaRPr>
          </a:p>
          <a:p>
            <a:r>
              <a:rPr lang="en-IN" sz="2000" dirty="0" smtClean="0">
                <a:solidFill>
                  <a:srgbClr val="002060"/>
                </a:solidFill>
                <a:latin typeface="Arial" pitchFamily="34" charset="0"/>
                <a:cs typeface="Arial" pitchFamily="34" charset="0"/>
              </a:rPr>
              <a:t>Hardware Requirements</a:t>
            </a:r>
          </a:p>
          <a:p>
            <a:r>
              <a:rPr lang="en-IN" sz="2000" dirty="0" smtClean="0">
                <a:solidFill>
                  <a:srgbClr val="002060"/>
                </a:solidFill>
                <a:latin typeface="Arial" pitchFamily="34" charset="0"/>
                <a:cs typeface="Arial" pitchFamily="34" charset="0"/>
              </a:rPr>
              <a:t>Software Requirements</a:t>
            </a:r>
            <a:endParaRPr lang="en-US" sz="2000" dirty="0">
              <a:solidFill>
                <a:srgbClr val="002060"/>
              </a:solidFill>
              <a:latin typeface="Arial" pitchFamily="34" charset="0"/>
              <a:cs typeface="Arial" pitchFamily="34" charset="0"/>
            </a:endParaRPr>
          </a:p>
          <a:p>
            <a:r>
              <a:rPr lang="en-US" sz="2000" dirty="0">
                <a:solidFill>
                  <a:srgbClr val="002060"/>
                </a:solidFill>
                <a:latin typeface="Arial" pitchFamily="34" charset="0"/>
                <a:cs typeface="Arial" pitchFamily="34" charset="0"/>
              </a:rPr>
              <a:t>Description of Software for Implementation</a:t>
            </a:r>
          </a:p>
          <a:p>
            <a:r>
              <a:rPr lang="en-US" sz="2000" dirty="0">
                <a:solidFill>
                  <a:srgbClr val="002060"/>
                </a:solidFill>
                <a:latin typeface="Arial" pitchFamily="34" charset="0"/>
                <a:cs typeface="Arial" pitchFamily="34" charset="0"/>
              </a:rPr>
              <a:t>Project Management </a:t>
            </a:r>
            <a:r>
              <a:rPr lang="en-US" sz="2000" dirty="0" smtClean="0">
                <a:solidFill>
                  <a:srgbClr val="002060"/>
                </a:solidFill>
                <a:latin typeface="Arial" pitchFamily="34" charset="0"/>
                <a:cs typeface="Arial" pitchFamily="34" charset="0"/>
              </a:rPr>
              <a:t>Plan</a:t>
            </a:r>
          </a:p>
          <a:p>
            <a:r>
              <a:rPr lang="en-IN" sz="2000" dirty="0" smtClean="0">
                <a:solidFill>
                  <a:srgbClr val="002060"/>
                </a:solidFill>
                <a:latin typeface="Arial" pitchFamily="34" charset="0"/>
                <a:cs typeface="Arial" pitchFamily="34" charset="0"/>
              </a:rPr>
              <a:t>Modules</a:t>
            </a:r>
          </a:p>
          <a:p>
            <a:r>
              <a:rPr lang="en-IN" sz="2000" dirty="0" smtClean="0">
                <a:solidFill>
                  <a:srgbClr val="002060"/>
                </a:solidFill>
                <a:latin typeface="Arial" pitchFamily="34" charset="0"/>
                <a:cs typeface="Arial" pitchFamily="34" charset="0"/>
              </a:rPr>
              <a:t>Modules Description</a:t>
            </a:r>
          </a:p>
          <a:p>
            <a:r>
              <a:rPr lang="en-IN" sz="2000" dirty="0" smtClean="0">
                <a:solidFill>
                  <a:srgbClr val="002060"/>
                </a:solidFill>
                <a:latin typeface="Arial" pitchFamily="34" charset="0"/>
                <a:cs typeface="Arial" pitchFamily="34" charset="0"/>
              </a:rPr>
              <a:t>Screenshots</a:t>
            </a:r>
            <a:endParaRPr lang="en-US" sz="2000" dirty="0">
              <a:solidFill>
                <a:srgbClr val="002060"/>
              </a:solidFill>
              <a:latin typeface="Arial" pitchFamily="34" charset="0"/>
              <a:cs typeface="Arial" pitchFamily="34" charset="0"/>
            </a:endParaRPr>
          </a:p>
          <a:p>
            <a:r>
              <a:rPr lang="en-US" sz="2000" dirty="0" smtClean="0">
                <a:solidFill>
                  <a:srgbClr val="002060"/>
                </a:solidFill>
                <a:latin typeface="Arial" pitchFamily="34" charset="0"/>
                <a:cs typeface="Arial" pitchFamily="34" charset="0"/>
              </a:rPr>
              <a:t>References</a:t>
            </a:r>
            <a:endParaRPr lang="en-US" sz="2000" dirty="0">
              <a:solidFill>
                <a:srgbClr val="002060"/>
              </a:solidFill>
              <a:latin typeface="Arial" pitchFamily="34" charset="0"/>
              <a:cs typeface="Arial" pitchFamily="34" charset="0"/>
            </a:endParaRPr>
          </a:p>
          <a:p>
            <a:endParaRPr lang="en-US" dirty="0"/>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a:t>School of Computing</a:t>
            </a:r>
            <a:endParaRPr lang="en-US" dirty="0"/>
          </a:p>
        </p:txBody>
      </p:sp>
      <p:sp>
        <p:nvSpPr>
          <p:cNvPr id="6" name="Slide Number Placeholder 5"/>
          <p:cNvSpPr>
            <a:spLocks noGrp="1"/>
          </p:cNvSpPr>
          <p:nvPr>
            <p:ph type="sldNum" sz="quarter" idx="12"/>
          </p:nvPr>
        </p:nvSpPr>
        <p:spPr/>
        <p:txBody>
          <a:bodyPr/>
          <a:lstStyle/>
          <a:p>
            <a:fld id="{C0EC1BDC-9B67-430D-970A-E36C75175141}" type="slidenum">
              <a:rPr lang="en-US" smtClean="0"/>
              <a:pPr/>
              <a:t>2</a:t>
            </a:fld>
            <a:endParaRPr 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p:txBody>
          <a:bodyPr>
            <a:noAutofit/>
          </a:bodyPr>
          <a:lstStyle/>
          <a:p>
            <a:pPr algn="l"/>
            <a:r>
              <a:rPr lang="en-US" sz="3200" dirty="0">
                <a:latin typeface="Arial" pitchFamily="34" charset="0"/>
                <a:cs typeface="Arial" pitchFamily="34" charset="0"/>
              </a:rPr>
              <a:t>Description of Software for Implementation </a:t>
            </a:r>
            <a:endParaRPr lang="en-US" sz="3200" dirty="0"/>
          </a:p>
        </p:txBody>
      </p:sp>
      <p:sp>
        <p:nvSpPr>
          <p:cNvPr id="9" name="Content Placeholder 2"/>
          <p:cNvSpPr>
            <a:spLocks noGrp="1"/>
          </p:cNvSpPr>
          <p:nvPr>
            <p:ph idx="1"/>
          </p:nvPr>
        </p:nvSpPr>
        <p:spPr/>
        <p:txBody>
          <a:bodyPr>
            <a:normAutofit/>
          </a:bodyPr>
          <a:lstStyle/>
          <a:p>
            <a:pPr marL="0" indent="0" algn="just">
              <a:lnSpc>
                <a:spcPct val="80000"/>
              </a:lnSpc>
            </a:pPr>
            <a:r>
              <a:rPr lang="en-US" sz="2800" dirty="0"/>
              <a:t> </a:t>
            </a:r>
            <a:r>
              <a:rPr lang="en-IN" sz="2400" dirty="0" smtClean="0">
                <a:latin typeface="Arial Unicode MS" pitchFamily="34" charset="-128"/>
                <a:ea typeface="Arial Unicode MS" pitchFamily="34" charset="-128"/>
                <a:cs typeface="Arial Unicode MS" pitchFamily="34" charset="-128"/>
              </a:rPr>
              <a:t>The software requirements document is the specification of the system.</a:t>
            </a:r>
          </a:p>
          <a:p>
            <a:pPr marL="0" indent="0" algn="just">
              <a:lnSpc>
                <a:spcPct val="80000"/>
              </a:lnSpc>
            </a:pPr>
            <a:endParaRPr lang="en-IN" sz="2400" dirty="0" smtClean="0">
              <a:latin typeface="Arial Unicode MS" pitchFamily="34" charset="-128"/>
              <a:ea typeface="Arial Unicode MS" pitchFamily="34" charset="-128"/>
              <a:cs typeface="Arial Unicode MS" pitchFamily="34" charset="-128"/>
            </a:endParaRPr>
          </a:p>
          <a:p>
            <a:pPr marL="0" indent="0" algn="just">
              <a:lnSpc>
                <a:spcPct val="80000"/>
              </a:lnSpc>
            </a:pPr>
            <a:r>
              <a:rPr lang="en-IN" sz="2400" dirty="0" smtClean="0">
                <a:latin typeface="Arial Unicode MS" pitchFamily="34" charset="-128"/>
                <a:ea typeface="Arial Unicode MS" pitchFamily="34" charset="-128"/>
                <a:cs typeface="Arial Unicode MS" pitchFamily="34" charset="-128"/>
              </a:rPr>
              <a:t> It should include both a definition and a specification of requirements. It is a set of what the system should do rather than how it should do it.</a:t>
            </a:r>
          </a:p>
          <a:p>
            <a:pPr marL="0" indent="0" algn="just">
              <a:lnSpc>
                <a:spcPct val="80000"/>
              </a:lnSpc>
            </a:pPr>
            <a:endParaRPr lang="en-IN" sz="2400" dirty="0" smtClean="0">
              <a:latin typeface="Arial Unicode MS" pitchFamily="34" charset="-128"/>
              <a:ea typeface="Arial Unicode MS" pitchFamily="34" charset="-128"/>
              <a:cs typeface="Arial Unicode MS" pitchFamily="34" charset="-128"/>
            </a:endParaRPr>
          </a:p>
          <a:p>
            <a:pPr marL="0" indent="0" algn="just">
              <a:lnSpc>
                <a:spcPct val="80000"/>
              </a:lnSpc>
            </a:pPr>
            <a:r>
              <a:rPr lang="en-IN" sz="2400" dirty="0" smtClean="0">
                <a:latin typeface="Arial Unicode MS" pitchFamily="34" charset="-128"/>
                <a:ea typeface="Arial Unicode MS" pitchFamily="34" charset="-128"/>
                <a:cs typeface="Arial Unicode MS" pitchFamily="34" charset="-128"/>
              </a:rPr>
              <a:t> The software requirements provide a basis for creating the software requirements specification.  It is useful in estimating cost, planning team activities, performing tasks and tracking the team’s and tracking the team’s progress throughout the development activity.</a:t>
            </a:r>
            <a:endParaRPr lang="en-US" sz="2400" dirty="0">
              <a:latin typeface="Arial Unicode MS" pitchFamily="34" charset="-128"/>
              <a:ea typeface="Arial Unicode MS" pitchFamily="34" charset="-128"/>
              <a:cs typeface="Arial Unicode MS" pitchFamily="34" charset="-128"/>
            </a:endParaRPr>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20</a:t>
            </a:fld>
            <a:endParaRPr lang="en-US"/>
          </a:p>
        </p:txBody>
      </p:sp>
      <p:sp>
        <p:nvSpPr>
          <p:cNvPr id="10" name="TextBox 9"/>
          <p:cNvSpPr txBox="1"/>
          <p:nvPr/>
        </p:nvSpPr>
        <p:spPr>
          <a:xfrm>
            <a:off x="714348" y="1928802"/>
            <a:ext cx="184731" cy="369332"/>
          </a:xfrm>
          <a:prstGeom prst="rect">
            <a:avLst/>
          </a:prstGeom>
          <a:noFill/>
        </p:spPr>
        <p:txBody>
          <a:bodyPr wrap="none" rtlCol="0">
            <a:spAutoFit/>
          </a:bodyPr>
          <a:lstStyle/>
          <a:p>
            <a:endParaRPr lang="en-US" dirty="0"/>
          </a:p>
        </p:txBody>
      </p:sp>
      <p:sp>
        <p:nvSpPr>
          <p:cNvPr id="11" name="TextBox 10"/>
          <p:cNvSpPr txBox="1"/>
          <p:nvPr/>
        </p:nvSpPr>
        <p:spPr>
          <a:xfrm>
            <a:off x="1071538" y="3786190"/>
            <a:ext cx="7500990" cy="369332"/>
          </a:xfrm>
          <a:prstGeom prst="rect">
            <a:avLst/>
          </a:prstGeom>
          <a:noFill/>
        </p:spPr>
        <p:txBody>
          <a:bodyPr wrap="square" rtlCol="0">
            <a:spAutoFit/>
          </a:bodyPr>
          <a:lstStyle/>
          <a:p>
            <a:endParaRPr lang="en-US" dirty="0"/>
          </a:p>
        </p:txBody>
      </p:sp>
    </p:spTree>
    <p:extLst>
      <p:ext uri="{BB962C8B-B14F-4D97-AF65-F5344CB8AC3E}">
        <p14:creationId xmlns="" xmlns:p14="http://schemas.microsoft.com/office/powerpoint/2010/main" val="22480896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C55E152-4738-6276-98FB-27D6C21009B1}"/>
              </a:ext>
            </a:extLst>
          </p:cNvPr>
          <p:cNvSpPr>
            <a:spLocks noGrp="1"/>
          </p:cNvSpPr>
          <p:nvPr>
            <p:ph type="title"/>
          </p:nvPr>
        </p:nvSpPr>
        <p:spPr/>
        <p:txBody>
          <a:bodyPr/>
          <a:lstStyle/>
          <a:p>
            <a:r>
              <a:rPr lang="en-IN" dirty="0"/>
              <a:t>Project Management Plan</a:t>
            </a:r>
          </a:p>
        </p:txBody>
      </p:sp>
      <p:pic>
        <p:nvPicPr>
          <p:cNvPr id="7" name="Content Placeholder 6" descr="Screenshot 2022-10-26 205259.png"/>
          <p:cNvPicPr>
            <a:picLocks noGrp="1" noChangeAspect="1"/>
          </p:cNvPicPr>
          <p:nvPr>
            <p:ph idx="1"/>
          </p:nvPr>
        </p:nvPicPr>
        <p:blipFill>
          <a:blip r:embed="rId2"/>
          <a:stretch>
            <a:fillRect/>
          </a:stretch>
        </p:blipFill>
        <p:spPr>
          <a:xfrm>
            <a:off x="928662" y="1706533"/>
            <a:ext cx="7500990" cy="4578469"/>
          </a:xfrm>
        </p:spPr>
      </p:pic>
      <p:sp>
        <p:nvSpPr>
          <p:cNvPr id="4" name="Date Placeholder 3">
            <a:extLst>
              <a:ext uri="{FF2B5EF4-FFF2-40B4-BE49-F238E27FC236}">
                <a16:creationId xmlns="" xmlns:a16="http://schemas.microsoft.com/office/drawing/2014/main" id="{21388AF9-E6A0-5C08-9EB9-83CA9B982CC6}"/>
              </a:ext>
            </a:extLst>
          </p:cNvPr>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a:extLst>
              <a:ext uri="{FF2B5EF4-FFF2-40B4-BE49-F238E27FC236}">
                <a16:creationId xmlns="" xmlns:a16="http://schemas.microsoft.com/office/drawing/2014/main" id="{4C49FC0E-3957-210D-5B2A-65160391F1F2}"/>
              </a:ext>
            </a:extLst>
          </p:cNvPr>
          <p:cNvSpPr>
            <a:spLocks noGrp="1"/>
          </p:cNvSpPr>
          <p:nvPr>
            <p:ph type="ftr" sz="quarter" idx="11"/>
          </p:nvPr>
        </p:nvSpPr>
        <p:spPr/>
        <p:txBody>
          <a:bodyPr/>
          <a:lstStyle/>
          <a:p>
            <a:r>
              <a:rPr lang="en-US"/>
              <a:t>School of Computing</a:t>
            </a:r>
          </a:p>
        </p:txBody>
      </p:sp>
      <p:sp>
        <p:nvSpPr>
          <p:cNvPr id="6" name="Slide Number Placeholder 5">
            <a:extLst>
              <a:ext uri="{FF2B5EF4-FFF2-40B4-BE49-F238E27FC236}">
                <a16:creationId xmlns="" xmlns:a16="http://schemas.microsoft.com/office/drawing/2014/main" id="{BEB5DDA4-E918-CBD7-91E1-A18F138876BA}"/>
              </a:ext>
            </a:extLst>
          </p:cNvPr>
          <p:cNvSpPr>
            <a:spLocks noGrp="1"/>
          </p:cNvSpPr>
          <p:nvPr>
            <p:ph type="sldNum" sz="quarter" idx="12"/>
          </p:nvPr>
        </p:nvSpPr>
        <p:spPr/>
        <p:txBody>
          <a:bodyPr/>
          <a:lstStyle/>
          <a:p>
            <a:fld id="{7B28076C-CE04-4A00-BFAA-A90EA8355859}" type="slidenum">
              <a:rPr lang="en-US" smtClean="0"/>
              <a:pPr/>
              <a:t>21</a:t>
            </a:fld>
            <a:endParaRPr lang="en-US"/>
          </a:p>
        </p:txBody>
      </p:sp>
    </p:spTree>
    <p:extLst>
      <p:ext uri="{BB962C8B-B14F-4D97-AF65-F5344CB8AC3E}">
        <p14:creationId xmlns="" xmlns:p14="http://schemas.microsoft.com/office/powerpoint/2010/main" val="35270684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latin typeface="Times New Roman" panose="02020603050405020304" pitchFamily="18" charset="0"/>
                <a:ea typeface="Calibri" panose="020F0502020204030204" pitchFamily="34" charset="0"/>
                <a:cs typeface="Times New Roman" panose="02020603050405020304" pitchFamily="18" charset="0"/>
              </a:rPr>
              <a:t>MODULES</a:t>
            </a:r>
            <a:endParaRPr lang="en-US" dirty="0"/>
          </a:p>
        </p:txBody>
      </p:sp>
      <p:sp>
        <p:nvSpPr>
          <p:cNvPr id="3" name="Content Placeholder 2"/>
          <p:cNvSpPr>
            <a:spLocks noGrp="1"/>
          </p:cNvSpPr>
          <p:nvPr>
            <p:ph idx="1"/>
          </p:nvPr>
        </p:nvSpPr>
        <p:spPr/>
        <p:txBody>
          <a:bodyPr>
            <a:normAutofit fontScale="62500" lnSpcReduction="20000"/>
          </a:bodyPr>
          <a:lstStyle/>
          <a:p>
            <a:r>
              <a:rPr lang="en-IN" b="1" dirty="0" smtClean="0">
                <a:latin typeface="Times New Roman" panose="02020603050405020304" pitchFamily="18" charset="0"/>
                <a:ea typeface="Calibri" panose="020F0502020204030204" pitchFamily="34" charset="0"/>
                <a:cs typeface="Times New Roman" panose="02020603050405020304" pitchFamily="18" charset="0"/>
              </a:rPr>
              <a:t>MODULE NAMES</a:t>
            </a:r>
            <a:r>
              <a:rPr lang="en-IN" sz="3600" b="1" dirty="0" smtClean="0">
                <a:latin typeface="Times New Roman" panose="02020603050405020304" pitchFamily="18" charset="0"/>
                <a:ea typeface="Calibri" panose="020F0502020204030204" pitchFamily="34" charset="0"/>
                <a:cs typeface="Times New Roman" panose="02020603050405020304" pitchFamily="18" charset="0"/>
              </a:rPr>
              <a:t>: </a:t>
            </a:r>
            <a:endParaRPr lang="en-IN" sz="3600" dirty="0" smtClean="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buFont typeface="Wingdings" panose="05000000000000000000" pitchFamily="2" charset="2"/>
              <a:buChar char=""/>
            </a:pPr>
            <a:r>
              <a:rPr lang="en-US" sz="2100" dirty="0" smtClean="0">
                <a:latin typeface="Times New Roman" panose="02020603050405020304" pitchFamily="18" charset="0"/>
                <a:ea typeface="Calibri" panose="020F0502020204030204" pitchFamily="34" charset="0"/>
                <a:cs typeface="Times New Roman" panose="02020603050405020304" pitchFamily="18" charset="0"/>
              </a:rPr>
              <a:t>LOGIN</a:t>
            </a:r>
            <a:endParaRPr lang="en-IN" sz="2100" dirty="0" smtClean="0">
              <a:latin typeface="Calibri" panose="020F0502020204030204" pitchFamily="34" charset="0"/>
              <a:ea typeface="Calibri" panose="020F0502020204030204" pitchFamily="34" charset="0"/>
              <a:cs typeface="Times New Roman" panose="02020603050405020304" pitchFamily="18" charset="0"/>
            </a:endParaRPr>
          </a:p>
          <a:p>
            <a:pPr lvl="0" algn="just">
              <a:lnSpc>
                <a:spcPct val="107000"/>
              </a:lnSpc>
              <a:buFont typeface="Wingdings" panose="05000000000000000000" pitchFamily="2" charset="2"/>
              <a:buChar char=""/>
            </a:pPr>
            <a:r>
              <a:rPr lang="en-US" sz="2100" dirty="0" smtClean="0">
                <a:latin typeface="Times New Roman" panose="02020603050405020304" pitchFamily="18" charset="0"/>
                <a:ea typeface="Calibri" panose="020F0502020204030204" pitchFamily="34" charset="0"/>
                <a:cs typeface="Times New Roman" panose="02020603050405020304" pitchFamily="18" charset="0"/>
              </a:rPr>
              <a:t>UPDATE REPORT</a:t>
            </a:r>
            <a:endParaRPr lang="en-IN" sz="2100" dirty="0" smtClean="0">
              <a:latin typeface="Calibri" panose="020F0502020204030204" pitchFamily="34" charset="0"/>
              <a:ea typeface="Calibri" panose="020F0502020204030204" pitchFamily="34" charset="0"/>
              <a:cs typeface="Times New Roman" panose="02020603050405020304" pitchFamily="18" charset="0"/>
            </a:endParaRPr>
          </a:p>
          <a:p>
            <a:pPr lvl="0" algn="just">
              <a:lnSpc>
                <a:spcPct val="107000"/>
              </a:lnSpc>
              <a:buFont typeface="Wingdings" panose="05000000000000000000" pitchFamily="2" charset="2"/>
              <a:buChar char=""/>
            </a:pPr>
            <a:r>
              <a:rPr lang="en-US" sz="2100" dirty="0" smtClean="0">
                <a:latin typeface="Times New Roman" panose="02020603050405020304" pitchFamily="18" charset="0"/>
                <a:ea typeface="Calibri" panose="020F0502020204030204" pitchFamily="34" charset="0"/>
                <a:cs typeface="Times New Roman" panose="02020603050405020304" pitchFamily="18" charset="0"/>
              </a:rPr>
              <a:t>FORWORD REPORT</a:t>
            </a:r>
            <a:endParaRPr lang="en-IN" sz="2100" dirty="0" smtClean="0">
              <a:latin typeface="Calibri" panose="020F0502020204030204" pitchFamily="34" charset="0"/>
              <a:ea typeface="Calibri" panose="020F0502020204030204" pitchFamily="34" charset="0"/>
              <a:cs typeface="Times New Roman" panose="02020603050405020304" pitchFamily="18" charset="0"/>
            </a:endParaRPr>
          </a:p>
          <a:p>
            <a:pPr lvl="0" algn="just">
              <a:lnSpc>
                <a:spcPct val="107000"/>
              </a:lnSpc>
              <a:buFont typeface="Wingdings" panose="05000000000000000000" pitchFamily="2" charset="2"/>
              <a:buChar char=""/>
            </a:pPr>
            <a:r>
              <a:rPr lang="en-US" sz="2100" dirty="0" smtClean="0">
                <a:latin typeface="Times New Roman" panose="02020603050405020304" pitchFamily="18" charset="0"/>
                <a:ea typeface="Calibri" panose="020F0502020204030204" pitchFamily="34" charset="0"/>
                <a:cs typeface="Times New Roman" panose="02020603050405020304" pitchFamily="18" charset="0"/>
              </a:rPr>
              <a:t>ADD FILE </a:t>
            </a:r>
            <a:endParaRPr lang="en-IN" sz="2100" dirty="0" smtClean="0">
              <a:latin typeface="Calibri" panose="020F0502020204030204" pitchFamily="34" charset="0"/>
              <a:ea typeface="Calibri" panose="020F0502020204030204" pitchFamily="34" charset="0"/>
              <a:cs typeface="Times New Roman" panose="02020603050405020304" pitchFamily="18" charset="0"/>
            </a:endParaRPr>
          </a:p>
          <a:p>
            <a:pPr lvl="0" algn="just">
              <a:lnSpc>
                <a:spcPct val="107000"/>
              </a:lnSpc>
              <a:buFont typeface="Wingdings" panose="05000000000000000000" pitchFamily="2" charset="2"/>
              <a:buChar char=""/>
            </a:pPr>
            <a:r>
              <a:rPr lang="en-US" sz="2100" dirty="0" smtClean="0">
                <a:latin typeface="Times New Roman" panose="02020603050405020304" pitchFamily="18" charset="0"/>
                <a:ea typeface="Calibri" panose="020F0502020204030204" pitchFamily="34" charset="0"/>
                <a:cs typeface="Times New Roman" panose="02020603050405020304" pitchFamily="18" charset="0"/>
              </a:rPr>
              <a:t>ADMIN DATA VIEW </a:t>
            </a:r>
            <a:endParaRPr lang="en-IN" sz="2100" dirty="0" smtClean="0">
              <a:latin typeface="Calibri" panose="020F0502020204030204" pitchFamily="34" charset="0"/>
              <a:ea typeface="Calibri" panose="020F0502020204030204" pitchFamily="34" charset="0"/>
              <a:cs typeface="Times New Roman" panose="02020603050405020304" pitchFamily="18" charset="0"/>
            </a:endParaRPr>
          </a:p>
          <a:p>
            <a:pPr lvl="0" algn="just">
              <a:lnSpc>
                <a:spcPct val="107000"/>
              </a:lnSpc>
              <a:buFont typeface="Wingdings" panose="05000000000000000000" pitchFamily="2" charset="2"/>
              <a:buChar char=""/>
            </a:pPr>
            <a:r>
              <a:rPr lang="en-US" sz="2100" dirty="0" smtClean="0">
                <a:latin typeface="Times New Roman" panose="02020603050405020304" pitchFamily="18" charset="0"/>
                <a:ea typeface="Calibri" panose="020F0502020204030204" pitchFamily="34" charset="0"/>
                <a:cs typeface="Times New Roman" panose="02020603050405020304" pitchFamily="18" charset="0"/>
              </a:rPr>
              <a:t>CATEGORY VIEW</a:t>
            </a:r>
            <a:endParaRPr lang="en-IN" sz="2100" dirty="0" smtClean="0">
              <a:latin typeface="Calibri" panose="020F0502020204030204" pitchFamily="34"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IN" sz="2100" dirty="0" smtClean="0">
                <a:latin typeface="Times New Roman" panose="02020603050405020304" pitchFamily="18" charset="0"/>
                <a:ea typeface="Calibri" panose="020F0502020204030204" pitchFamily="34" charset="0"/>
              </a:rPr>
              <a:t>  ACCEPT RESPONSE</a:t>
            </a:r>
            <a:endParaRPr lang="en-IN" sz="2100" dirty="0" smtClean="0"/>
          </a:p>
          <a:p>
            <a:r>
              <a:rPr lang="en-IN" b="1" dirty="0" smtClean="0">
                <a:latin typeface="Times New Roman" panose="02020603050405020304" pitchFamily="18" charset="0"/>
                <a:ea typeface="Calibri" panose="020F0502020204030204" pitchFamily="34" charset="0"/>
                <a:cs typeface="Times New Roman" panose="02020603050405020304" pitchFamily="18" charset="0"/>
              </a:rPr>
              <a:t>MODULE DESCRIPTION</a:t>
            </a:r>
          </a:p>
          <a:p>
            <a:pPr>
              <a:buNone/>
            </a:pPr>
            <a:endParaRPr lang="en-IN" b="1" dirty="0" smtClean="0">
              <a:latin typeface="Times New Roman" panose="02020603050405020304" pitchFamily="18" charset="0"/>
              <a:ea typeface="Calibri" panose="020F0502020204030204" pitchFamily="34" charset="0"/>
              <a:cs typeface="Times New Roman" panose="02020603050405020304" pitchFamily="18" charset="0"/>
            </a:endParaRPr>
          </a:p>
          <a:p>
            <a:pPr>
              <a:buNone/>
            </a:pPr>
            <a:r>
              <a:rPr lang="en-IN" b="1" dirty="0" smtClean="0">
                <a:latin typeface="Times New Roman" panose="02020603050405020304" pitchFamily="18" charset="0"/>
                <a:ea typeface="Calibri" panose="020F0502020204030204" pitchFamily="34" charset="0"/>
                <a:cs typeface="Times New Roman" panose="02020603050405020304" pitchFamily="18" charset="0"/>
              </a:rPr>
              <a:t>1.LOGIN: </a:t>
            </a:r>
            <a:endParaRPr lang="en-IN" sz="2400" dirty="0" smtClean="0">
              <a:latin typeface="Calibri" panose="020F0502020204030204" pitchFamily="34" charset="0"/>
              <a:ea typeface="Calibri" panose="020F0502020204030204" pitchFamily="34" charset="0"/>
              <a:cs typeface="Times New Roman" panose="02020603050405020304" pitchFamily="18" charset="0"/>
            </a:endParaRPr>
          </a:p>
          <a:p>
            <a:r>
              <a:rPr lang="en-IN" dirty="0" smtClean="0">
                <a:latin typeface="Times New Roman" panose="02020603050405020304" pitchFamily="18" charset="0"/>
                <a:ea typeface="Calibri" panose="020F0502020204030204" pitchFamily="34" charset="0"/>
                <a:cs typeface="Times New Roman" panose="02020603050405020304" pitchFamily="18" charset="0"/>
              </a:rPr>
              <a:t>This is the first module in our project, here symbolizes a unit of work performed within a database management system (or similar system) against a database, and treated in a coherent and reliable way independent of other transactions. A transaction generally represents any change in database user will transfer the amount to provider.</a:t>
            </a:r>
            <a:endParaRPr lang="en-US" dirty="0"/>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22</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latin typeface="Times New Roman" panose="02020603050405020304" pitchFamily="18" charset="0"/>
                <a:ea typeface="Calibri" panose="020F0502020204030204" pitchFamily="34" charset="0"/>
                <a:cs typeface="Times New Roman" panose="02020603050405020304" pitchFamily="18" charset="0"/>
              </a:rPr>
              <a:t>MODULE DESCRIPTION</a:t>
            </a:r>
            <a:endParaRPr lang="en-US" dirty="0"/>
          </a:p>
        </p:txBody>
      </p:sp>
      <p:sp>
        <p:nvSpPr>
          <p:cNvPr id="3" name="Content Placeholder 2"/>
          <p:cNvSpPr>
            <a:spLocks noGrp="1"/>
          </p:cNvSpPr>
          <p:nvPr>
            <p:ph idx="1"/>
          </p:nvPr>
        </p:nvSpPr>
        <p:spPr/>
        <p:txBody>
          <a:bodyPr>
            <a:normAutofit/>
          </a:bodyPr>
          <a:lstStyle/>
          <a:p>
            <a:pPr>
              <a:buNone/>
            </a:pPr>
            <a:r>
              <a:rPr lang="en-IN" sz="2400" b="1" dirty="0" smtClean="0">
                <a:latin typeface="Times New Roman" panose="02020603050405020304" pitchFamily="18" charset="0"/>
                <a:ea typeface="Calibri" panose="020F0502020204030204" pitchFamily="34" charset="0"/>
                <a:cs typeface="Times New Roman" panose="02020603050405020304" pitchFamily="18" charset="0"/>
              </a:rPr>
              <a:t>2</a:t>
            </a:r>
            <a:r>
              <a:rPr lang="en-IN" b="1" dirty="0" smtClean="0">
                <a:latin typeface="Times New Roman" panose="02020603050405020304" pitchFamily="18" charset="0"/>
                <a:ea typeface="Calibri" panose="020F0502020204030204" pitchFamily="34" charset="0"/>
                <a:cs typeface="Times New Roman" panose="02020603050405020304" pitchFamily="18" charset="0"/>
              </a:rPr>
              <a:t>. </a:t>
            </a:r>
            <a:r>
              <a:rPr lang="en-IN" sz="2400" b="1" dirty="0" smtClean="0">
                <a:latin typeface="Times New Roman" panose="02020603050405020304" pitchFamily="18" charset="0"/>
                <a:ea typeface="Calibri" panose="020F0502020204030204" pitchFamily="34" charset="0"/>
                <a:cs typeface="Times New Roman" panose="02020603050405020304" pitchFamily="18" charset="0"/>
              </a:rPr>
              <a:t>UPDATE REPORT:</a:t>
            </a:r>
          </a:p>
          <a:p>
            <a:pPr algn="just"/>
            <a:r>
              <a:rPr lang="en-IN" sz="2000" dirty="0" smtClean="0">
                <a:latin typeface="Times New Roman" panose="02020603050405020304" pitchFamily="18" charset="0"/>
                <a:ea typeface="Calibri" panose="020F0502020204030204" pitchFamily="34" charset="0"/>
                <a:cs typeface="Times New Roman" panose="02020603050405020304" pitchFamily="18" charset="0"/>
              </a:rPr>
              <a:t>In this module is used to help to the user to update the report with the land longitude and the user will update the report along with their opinion and the report will be stored the database</a:t>
            </a:r>
            <a:r>
              <a:rPr lang="en-IN" dirty="0" smtClean="0">
                <a:latin typeface="Times New Roman" panose="02020603050405020304" pitchFamily="18" charset="0"/>
                <a:ea typeface="Calibri" panose="020F0502020204030204" pitchFamily="34" charset="0"/>
                <a:cs typeface="Times New Roman" panose="02020603050405020304" pitchFamily="18" charset="0"/>
              </a:rPr>
              <a:t>.</a:t>
            </a:r>
          </a:p>
          <a:p>
            <a:pPr algn="just">
              <a:buNone/>
            </a:pPr>
            <a:r>
              <a:rPr lang="en-IN" sz="2400" b="1" dirty="0" smtClean="0">
                <a:latin typeface="Calibri" panose="020F0502020204030204" pitchFamily="34" charset="0"/>
                <a:ea typeface="Calibri" panose="020F0502020204030204" pitchFamily="34" charset="0"/>
                <a:cs typeface="Calibri" panose="020F0502020204030204" pitchFamily="34" charset="0"/>
              </a:rPr>
              <a:t>3. FORWORD REPORT:</a:t>
            </a:r>
            <a:endParaRPr lang="en-IN" sz="1800" b="1" dirty="0" smtClean="0">
              <a:latin typeface="Calibri" panose="020F0502020204030204" pitchFamily="34" charset="0"/>
              <a:ea typeface="Calibri" panose="020F0502020204030204" pitchFamily="34" charset="0"/>
              <a:cs typeface="Times New Roman" panose="02020603050405020304" pitchFamily="18" charset="0"/>
            </a:endParaRPr>
          </a:p>
          <a:p>
            <a:pPr algn="just"/>
            <a:r>
              <a:rPr lang="en-IN" sz="2000" dirty="0" smtClean="0">
                <a:latin typeface="Times New Roman" panose="02020603050405020304" pitchFamily="18" charset="0"/>
                <a:ea typeface="Calibri" panose="020F0502020204030204" pitchFamily="34" charset="0"/>
                <a:cs typeface="Times New Roman" panose="02020603050405020304" pitchFamily="18" charset="0"/>
              </a:rPr>
              <a:t>In this module is used to help to the NGO to send the user report to admin with the land longitude and the will update the report along with their opinion and the will be stored the database</a:t>
            </a:r>
            <a:r>
              <a:rPr lang="en-IN" sz="2400" dirty="0" smtClean="0">
                <a:latin typeface="Times New Roman" panose="02020603050405020304" pitchFamily="18" charset="0"/>
                <a:ea typeface="Calibri" panose="020F0502020204030204" pitchFamily="34" charset="0"/>
                <a:cs typeface="Times New Roman" panose="02020603050405020304" pitchFamily="18" charset="0"/>
              </a:rPr>
              <a:t>.</a:t>
            </a:r>
            <a:endParaRPr lang="en-IN" sz="1800" dirty="0" smtClean="0">
              <a:latin typeface="Calibri" panose="020F0502020204030204" pitchFamily="34" charset="0"/>
              <a:ea typeface="Calibri" panose="020F0502020204030204" pitchFamily="34" charset="0"/>
              <a:cs typeface="Times New Roman" panose="02020603050405020304" pitchFamily="18" charset="0"/>
            </a:endParaRPr>
          </a:p>
          <a:p>
            <a:pPr algn="just">
              <a:buNone/>
            </a:pPr>
            <a:r>
              <a:rPr lang="en-IN" sz="2400" b="1" dirty="0" smtClean="0">
                <a:latin typeface="Calibri" panose="020F0502020204030204" pitchFamily="34" charset="0"/>
                <a:ea typeface="Calibri" panose="020F0502020204030204" pitchFamily="34" charset="0"/>
                <a:cs typeface="Calibri" panose="020F0502020204030204" pitchFamily="34" charset="0"/>
              </a:rPr>
              <a:t>4. ADMIN DATA VIEW:</a:t>
            </a:r>
          </a:p>
          <a:p>
            <a:pPr algn="just"/>
            <a:r>
              <a:rPr lang="en-IN" sz="2000" dirty="0" smtClean="0">
                <a:latin typeface="Times New Roman" panose="02020603050405020304" pitchFamily="18" charset="0"/>
                <a:ea typeface="Calibri" panose="020F0502020204030204" pitchFamily="34" charset="0"/>
                <a:cs typeface="Times New Roman" panose="02020603050405020304" pitchFamily="18" charset="0"/>
              </a:rPr>
              <a:t>In this module the admin will also view the data file. And analysis the Admin will be responsible for your file stored in database</a:t>
            </a:r>
            <a:endParaRPr lang="en-IN" sz="2000" b="1" dirty="0" smtClean="0">
              <a:latin typeface="Calibri" panose="020F0502020204030204" pitchFamily="34" charset="0"/>
              <a:ea typeface="Calibri" panose="020F0502020204030204" pitchFamily="34" charset="0"/>
              <a:cs typeface="Calibri" panose="020F0502020204030204" pitchFamily="34" charset="0"/>
            </a:endParaRPr>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23</a:t>
            </a:fld>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latin typeface="Times New Roman" panose="02020603050405020304" pitchFamily="18" charset="0"/>
                <a:ea typeface="Calibri" panose="020F0502020204030204" pitchFamily="34" charset="0"/>
                <a:cs typeface="Times New Roman" panose="02020603050405020304" pitchFamily="18" charset="0"/>
              </a:rPr>
              <a:t>MODULE DESCRIPTION</a:t>
            </a:r>
            <a:endParaRPr lang="en-US" dirty="0"/>
          </a:p>
        </p:txBody>
      </p:sp>
      <p:sp>
        <p:nvSpPr>
          <p:cNvPr id="3" name="Content Placeholder 2"/>
          <p:cNvSpPr>
            <a:spLocks noGrp="1"/>
          </p:cNvSpPr>
          <p:nvPr>
            <p:ph idx="1"/>
          </p:nvPr>
        </p:nvSpPr>
        <p:spPr/>
        <p:txBody>
          <a:bodyPr>
            <a:normAutofit/>
          </a:bodyPr>
          <a:lstStyle/>
          <a:p>
            <a:pPr>
              <a:buNone/>
            </a:pPr>
            <a:r>
              <a:rPr lang="en-IN" sz="2400" b="1" dirty="0" smtClean="0">
                <a:latin typeface="Calibri" panose="020F0502020204030204" pitchFamily="34" charset="0"/>
                <a:ea typeface="Calibri" panose="020F0502020204030204" pitchFamily="34" charset="0"/>
                <a:cs typeface="Calibri" panose="020F0502020204030204" pitchFamily="34" charset="0"/>
              </a:rPr>
              <a:t>5. CATEGORY VIEW:</a:t>
            </a:r>
          </a:p>
          <a:p>
            <a:pPr algn="just"/>
            <a:r>
              <a:rPr lang="en-IN" sz="2000" b="1" dirty="0" smtClean="0">
                <a:latin typeface="Times New Roman" panose="02020603050405020304" pitchFamily="18" charset="0"/>
                <a:ea typeface="Calibri" panose="020F0502020204030204" pitchFamily="34" charset="0"/>
                <a:cs typeface="Times New Roman" panose="02020603050405020304" pitchFamily="18" charset="0"/>
              </a:rPr>
              <a:t>I</a:t>
            </a:r>
            <a:r>
              <a:rPr lang="en-IN" sz="2000" dirty="0" smtClean="0">
                <a:latin typeface="Times New Roman" panose="02020603050405020304" pitchFamily="18" charset="0"/>
                <a:ea typeface="Calibri" panose="020F0502020204030204" pitchFamily="34" charset="0"/>
                <a:cs typeface="Times New Roman" panose="02020603050405020304" pitchFamily="18" charset="0"/>
              </a:rPr>
              <a:t>n this module the admin will also view the data file fully analysed data in category wise view. Admin will be responsible for your file stored in database.</a:t>
            </a:r>
            <a:endParaRPr lang="en-IN" sz="2000" dirty="0" smtClean="0">
              <a:latin typeface="Calibri" panose="020F0502020204030204" pitchFamily="34" charset="0"/>
              <a:ea typeface="Calibri" panose="020F0502020204030204" pitchFamily="34" charset="0"/>
              <a:cs typeface="Times New Roman" panose="02020603050405020304" pitchFamily="18" charset="0"/>
            </a:endParaRPr>
          </a:p>
          <a:p>
            <a:pPr>
              <a:buNone/>
            </a:pPr>
            <a:r>
              <a:rPr lang="en-IN" sz="2200" b="1" dirty="0" smtClean="0">
                <a:latin typeface="Arial" pitchFamily="34" charset="0"/>
                <a:ea typeface="Calibri" panose="020F0502020204030204" pitchFamily="34" charset="0"/>
                <a:cs typeface="Arial" pitchFamily="34" charset="0"/>
              </a:rPr>
              <a:t>6. ACCEPT THE REQUEST</a:t>
            </a:r>
            <a:r>
              <a:rPr lang="en-IN" sz="2400" b="1" dirty="0" smtClean="0">
                <a:latin typeface="Times New Roman" panose="02020603050405020304" pitchFamily="18" charset="0"/>
                <a:ea typeface="Calibri" panose="020F0502020204030204" pitchFamily="34" charset="0"/>
                <a:cs typeface="Times New Roman" panose="02020603050405020304" pitchFamily="18" charset="0"/>
              </a:rPr>
              <a:t>:</a:t>
            </a:r>
          </a:p>
          <a:p>
            <a:r>
              <a:rPr lang="en-IN" sz="2000" dirty="0" smtClean="0">
                <a:latin typeface="Times New Roman" panose="02020603050405020304" pitchFamily="18" charset="0"/>
                <a:ea typeface="Calibri" panose="020F0502020204030204" pitchFamily="34" charset="0"/>
                <a:cs typeface="Times New Roman" panose="02020603050405020304" pitchFamily="18" charset="0"/>
              </a:rPr>
              <a:t>The client need to demand to their intrigued record information to the administrator. Once The administrator has acknowledged the solicitation of client they can recover the information from data base.</a:t>
            </a:r>
            <a:endParaRPr lang="en-IN" sz="2000" dirty="0" smtClean="0">
              <a:latin typeface="Calibri" panose="020F0502020204030204" pitchFamily="34" charset="0"/>
              <a:ea typeface="Calibri" panose="020F0502020204030204" pitchFamily="34" charset="0"/>
              <a:cs typeface="Times New Roman" panose="02020603050405020304" pitchFamily="18" charset="0"/>
            </a:endParaRPr>
          </a:p>
          <a:p>
            <a:pPr>
              <a:buNone/>
            </a:pPr>
            <a:endParaRPr lang="en-US" sz="2400" dirty="0"/>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24</a:t>
            </a:fld>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Staff Registration</a:t>
            </a:r>
            <a:endParaRPr lang="en-US" dirty="0"/>
          </a:p>
        </p:txBody>
      </p:sp>
      <p:pic>
        <p:nvPicPr>
          <p:cNvPr id="7" name="Content Placeholder 6" descr="Staff Register.png"/>
          <p:cNvPicPr>
            <a:picLocks noGrp="1" noChangeAspect="1"/>
          </p:cNvPicPr>
          <p:nvPr>
            <p:ph idx="1"/>
          </p:nvPr>
        </p:nvPicPr>
        <p:blipFill>
          <a:blip r:embed="rId2"/>
          <a:stretch>
            <a:fillRect/>
          </a:stretch>
        </p:blipFill>
        <p:spPr>
          <a:xfrm>
            <a:off x="714348" y="1714488"/>
            <a:ext cx="7643866" cy="4214842"/>
          </a:xfrm>
        </p:spPr>
      </p:pic>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25</a:t>
            </a:fld>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Upload File</a:t>
            </a:r>
            <a:endParaRPr lang="en-US" dirty="0"/>
          </a:p>
        </p:txBody>
      </p:sp>
      <p:pic>
        <p:nvPicPr>
          <p:cNvPr id="7" name="Content Placeholder 6" descr="Upo.png"/>
          <p:cNvPicPr>
            <a:picLocks noGrp="1" noChangeAspect="1"/>
          </p:cNvPicPr>
          <p:nvPr>
            <p:ph idx="1"/>
          </p:nvPr>
        </p:nvPicPr>
        <p:blipFill>
          <a:blip r:embed="rId2"/>
          <a:stretch>
            <a:fillRect/>
          </a:stretch>
        </p:blipFill>
        <p:spPr>
          <a:xfrm>
            <a:off x="556087" y="1600200"/>
            <a:ext cx="8031826" cy="4525963"/>
          </a:xfrm>
        </p:spPr>
      </p:pic>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26</a:t>
            </a:fld>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All File </a:t>
            </a:r>
            <a:endParaRPr lang="en-US" dirty="0"/>
          </a:p>
        </p:txBody>
      </p:sp>
      <p:pic>
        <p:nvPicPr>
          <p:cNvPr id="7" name="Content Placeholder 6" descr="All fileview.png"/>
          <p:cNvPicPr>
            <a:picLocks noGrp="1" noChangeAspect="1"/>
          </p:cNvPicPr>
          <p:nvPr>
            <p:ph idx="1"/>
          </p:nvPr>
        </p:nvPicPr>
        <p:blipFill>
          <a:blip r:embed="rId2"/>
          <a:stretch>
            <a:fillRect/>
          </a:stretch>
        </p:blipFill>
        <p:spPr>
          <a:xfrm>
            <a:off x="556347" y="1600200"/>
            <a:ext cx="8031306" cy="4525963"/>
          </a:xfrm>
        </p:spPr>
      </p:pic>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27</a:t>
            </a:fld>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Download File</a:t>
            </a:r>
            <a:endParaRPr lang="en-US" dirty="0"/>
          </a:p>
        </p:txBody>
      </p:sp>
      <p:pic>
        <p:nvPicPr>
          <p:cNvPr id="7" name="Content Placeholder 6" descr="Downloadfile.png"/>
          <p:cNvPicPr>
            <a:picLocks noGrp="1" noChangeAspect="1"/>
          </p:cNvPicPr>
          <p:nvPr>
            <p:ph idx="1"/>
          </p:nvPr>
        </p:nvPicPr>
        <p:blipFill>
          <a:blip r:embed="rId2"/>
          <a:stretch>
            <a:fillRect/>
          </a:stretch>
        </p:blipFill>
        <p:spPr>
          <a:xfrm>
            <a:off x="555427" y="1600200"/>
            <a:ext cx="8033145" cy="4525963"/>
          </a:xfrm>
        </p:spPr>
      </p:pic>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28</a:t>
            </a:fld>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Encryption and Decryption</a:t>
            </a:r>
            <a:endParaRPr lang="en-US" dirty="0"/>
          </a:p>
        </p:txBody>
      </p:sp>
      <p:pic>
        <p:nvPicPr>
          <p:cNvPr id="7" name="Content Placeholder 6" descr="IncryptionandDecryption.png"/>
          <p:cNvPicPr>
            <a:picLocks noGrp="1" noChangeAspect="1"/>
          </p:cNvPicPr>
          <p:nvPr>
            <p:ph idx="1"/>
          </p:nvPr>
        </p:nvPicPr>
        <p:blipFill>
          <a:blip r:embed="rId2"/>
          <a:stretch>
            <a:fillRect/>
          </a:stretch>
        </p:blipFill>
        <p:spPr>
          <a:xfrm>
            <a:off x="553156" y="1600200"/>
            <a:ext cx="8037688" cy="4525963"/>
          </a:xfrm>
        </p:spPr>
      </p:pic>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29</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tx2">
                    <a:lumMod val="50000"/>
                  </a:schemeClr>
                </a:solidFill>
              </a:rPr>
              <a:t>Introduction</a:t>
            </a:r>
          </a:p>
        </p:txBody>
      </p:sp>
      <p:sp>
        <p:nvSpPr>
          <p:cNvPr id="3" name="Content Placeholder 2"/>
          <p:cNvSpPr>
            <a:spLocks noGrp="1"/>
          </p:cNvSpPr>
          <p:nvPr>
            <p:ph idx="1"/>
          </p:nvPr>
        </p:nvSpPr>
        <p:spPr/>
        <p:txBody>
          <a:bodyPr>
            <a:normAutofit fontScale="70000" lnSpcReduction="20000"/>
          </a:bodyPr>
          <a:lstStyle/>
          <a:p>
            <a:pPr algn="just"/>
            <a:r>
              <a:rPr lang="en-US" sz="3000" dirty="0" smtClean="0">
                <a:latin typeface="Arial Unicode MS" pitchFamily="34" charset="-128"/>
                <a:ea typeface="Arial Unicode MS" pitchFamily="34" charset="-128"/>
                <a:cs typeface="Arial Unicode MS" pitchFamily="34" charset="-128"/>
              </a:rPr>
              <a:t>Here the client should select their nuances and can login, consequently they can prepared to see the overview of archive set aside in this application and the substance of the record can't see the client since it would be encoded when the record is moved in this application</a:t>
            </a:r>
            <a:r>
              <a:rPr lang="en-US" dirty="0" smtClean="0">
                <a:latin typeface="Arial Unicode MS" pitchFamily="34" charset="-128"/>
                <a:ea typeface="Arial Unicode MS" pitchFamily="34" charset="-128"/>
                <a:cs typeface="Arial Unicode MS" pitchFamily="34" charset="-128"/>
              </a:rPr>
              <a:t>.</a:t>
            </a:r>
          </a:p>
          <a:p>
            <a:pPr algn="just"/>
            <a:endParaRPr lang="en-IN" dirty="0" smtClean="0">
              <a:solidFill>
                <a:schemeClr val="tx2">
                  <a:lumMod val="50000"/>
                </a:schemeClr>
              </a:solidFill>
              <a:latin typeface="Arial Unicode MS" pitchFamily="34" charset="-128"/>
              <a:ea typeface="Arial Unicode MS" pitchFamily="34" charset="-128"/>
              <a:cs typeface="Arial Unicode MS" pitchFamily="34" charset="-128"/>
            </a:endParaRPr>
          </a:p>
          <a:p>
            <a:pPr algn="just"/>
            <a:r>
              <a:rPr lang="en-US" dirty="0" smtClean="0">
                <a:latin typeface="Arial Unicode MS" pitchFamily="34" charset="-128"/>
                <a:ea typeface="Arial Unicode MS" pitchFamily="34" charset="-128"/>
                <a:cs typeface="Arial Unicode MS" pitchFamily="34" charset="-128"/>
              </a:rPr>
              <a:t>The client can move their charmed record and can download with the entry of overseer. While moving the record is changed over totally to non clear code and the key as well.</a:t>
            </a:r>
          </a:p>
          <a:p>
            <a:pPr algn="just"/>
            <a:endParaRPr lang="en-IN" dirty="0">
              <a:solidFill>
                <a:schemeClr val="tx2">
                  <a:lumMod val="50000"/>
                </a:schemeClr>
              </a:solidFill>
              <a:latin typeface="Arial Unicode MS" pitchFamily="34" charset="-128"/>
              <a:ea typeface="Arial Unicode MS" pitchFamily="34" charset="-128"/>
              <a:cs typeface="Arial Unicode MS" pitchFamily="34" charset="-128"/>
            </a:endParaRPr>
          </a:p>
          <a:p>
            <a:pPr algn="just"/>
            <a:r>
              <a:rPr lang="en-US" dirty="0" smtClean="0">
                <a:latin typeface="Arial Unicode MS" pitchFamily="34" charset="-128"/>
                <a:ea typeface="Arial Unicode MS" pitchFamily="34" charset="-128"/>
                <a:cs typeface="Arial Unicode MS" pitchFamily="34" charset="-128"/>
              </a:rPr>
              <a:t>The executive is stay aware of the nuances of downloader and the </a:t>
            </a:r>
            <a:r>
              <a:rPr lang="en-US" dirty="0" err="1" smtClean="0">
                <a:latin typeface="Arial Unicode MS" pitchFamily="34" charset="-128"/>
                <a:ea typeface="Arial Unicode MS" pitchFamily="34" charset="-128"/>
                <a:cs typeface="Arial Unicode MS" pitchFamily="34" charset="-128"/>
              </a:rPr>
              <a:t>uploader</a:t>
            </a:r>
            <a:r>
              <a:rPr lang="en-US" dirty="0" smtClean="0">
                <a:latin typeface="Arial Unicode MS" pitchFamily="34" charset="-128"/>
                <a:ea typeface="Arial Unicode MS" pitchFamily="34" charset="-128"/>
                <a:cs typeface="Arial Unicode MS" pitchFamily="34" charset="-128"/>
              </a:rPr>
              <a:t> nuances.</a:t>
            </a:r>
          </a:p>
          <a:p>
            <a:pPr algn="just"/>
            <a:endParaRPr lang="en-IN" dirty="0">
              <a:solidFill>
                <a:schemeClr val="tx2">
                  <a:lumMod val="50000"/>
                </a:schemeClr>
              </a:solidFill>
              <a:latin typeface="Arial Unicode MS" pitchFamily="34" charset="-128"/>
              <a:ea typeface="Arial Unicode MS" pitchFamily="34" charset="-128"/>
              <a:cs typeface="Arial Unicode MS" pitchFamily="34" charset="-128"/>
            </a:endParaRPr>
          </a:p>
          <a:p>
            <a:pPr algn="just"/>
            <a:r>
              <a:rPr lang="en-US" dirty="0" smtClean="0">
                <a:latin typeface="Arial Unicode MS" pitchFamily="34" charset="-128"/>
                <a:ea typeface="Arial Unicode MS" pitchFamily="34" charset="-128"/>
                <a:cs typeface="Arial Unicode MS" pitchFamily="34" charset="-128"/>
              </a:rPr>
              <a:t>Then, at that point, the client can download the report of who interested with the help of decoded key.</a:t>
            </a:r>
            <a:endParaRPr lang="en-IN" dirty="0">
              <a:solidFill>
                <a:schemeClr val="tx2">
                  <a:lumMod val="50000"/>
                </a:schemeClr>
              </a:solidFill>
              <a:latin typeface="Arial Unicode MS" pitchFamily="34" charset="-128"/>
              <a:ea typeface="Arial Unicode MS" pitchFamily="34" charset="-128"/>
              <a:cs typeface="Arial Unicode MS" pitchFamily="34" charset="-128"/>
            </a:endParaRPr>
          </a:p>
          <a:p>
            <a:pPr marL="0" indent="0">
              <a:buNone/>
            </a:pPr>
            <a:endParaRPr lang="en-IN" dirty="0">
              <a:solidFill>
                <a:schemeClr val="tx2">
                  <a:lumMod val="50000"/>
                </a:schemeClr>
              </a:solidFill>
            </a:endParaRPr>
          </a:p>
          <a:p>
            <a:endParaRPr lang="en-IN" dirty="0">
              <a:solidFill>
                <a:schemeClr val="tx2">
                  <a:lumMod val="50000"/>
                </a:schemeClr>
              </a:solidFill>
            </a:endParaRPr>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a:t>School of Computing</a:t>
            </a:r>
          </a:p>
        </p:txBody>
      </p:sp>
      <p:sp>
        <p:nvSpPr>
          <p:cNvPr id="6" name="Slide Number Placeholder 5"/>
          <p:cNvSpPr>
            <a:spLocks noGrp="1"/>
          </p:cNvSpPr>
          <p:nvPr>
            <p:ph type="sldNum" sz="quarter" idx="12"/>
          </p:nvPr>
        </p:nvSpPr>
        <p:spPr/>
        <p:txBody>
          <a:bodyPr/>
          <a:lstStyle/>
          <a:p>
            <a:fld id="{7B28076C-CE04-4A00-BFAA-A90EA8355859}" type="slidenum">
              <a:rPr lang="en-US" smtClean="0"/>
              <a:pPr/>
              <a:t>3</a:t>
            </a:fld>
            <a:endParaRPr lang="en-US"/>
          </a:p>
        </p:txBody>
      </p:sp>
    </p:spTree>
    <p:extLst>
      <p:ext uri="{BB962C8B-B14F-4D97-AF65-F5344CB8AC3E}">
        <p14:creationId xmlns="" xmlns:p14="http://schemas.microsoft.com/office/powerpoint/2010/main" val="267576749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References</a:t>
            </a:r>
          </a:p>
        </p:txBody>
      </p:sp>
      <p:sp>
        <p:nvSpPr>
          <p:cNvPr id="3" name="Date Placeholder 2"/>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4" name="Footer Placeholder 3"/>
          <p:cNvSpPr>
            <a:spLocks noGrp="1"/>
          </p:cNvSpPr>
          <p:nvPr>
            <p:ph type="ftr" sz="quarter" idx="11"/>
          </p:nvPr>
        </p:nvSpPr>
        <p:spPr/>
        <p:txBody>
          <a:bodyPr/>
          <a:lstStyle/>
          <a:p>
            <a:r>
              <a:rPr lang="en-US"/>
              <a:t>School of Computing</a:t>
            </a:r>
          </a:p>
        </p:txBody>
      </p:sp>
      <p:sp>
        <p:nvSpPr>
          <p:cNvPr id="5" name="Slide Number Placeholder 4"/>
          <p:cNvSpPr>
            <a:spLocks noGrp="1"/>
          </p:cNvSpPr>
          <p:nvPr>
            <p:ph type="sldNum" sz="quarter" idx="12"/>
          </p:nvPr>
        </p:nvSpPr>
        <p:spPr/>
        <p:txBody>
          <a:bodyPr/>
          <a:lstStyle/>
          <a:p>
            <a:fld id="{7B28076C-CE04-4A00-BFAA-A90EA8355859}" type="slidenum">
              <a:rPr lang="en-US" smtClean="0"/>
              <a:pPr/>
              <a:t>30</a:t>
            </a:fld>
            <a:endParaRPr lang="en-US"/>
          </a:p>
        </p:txBody>
      </p:sp>
      <p:sp>
        <p:nvSpPr>
          <p:cNvPr id="9" name="Rectangle 8"/>
          <p:cNvSpPr/>
          <p:nvPr/>
        </p:nvSpPr>
        <p:spPr>
          <a:xfrm>
            <a:off x="857224" y="1500174"/>
            <a:ext cx="7467600" cy="3945054"/>
          </a:xfrm>
          <a:prstGeom prst="rect">
            <a:avLst/>
          </a:prstGeom>
        </p:spPr>
        <p:txBody>
          <a:bodyPr wrap="square">
            <a:spAutoFit/>
          </a:bodyPr>
          <a:lstStyle/>
          <a:p>
            <a:pPr>
              <a:lnSpc>
                <a:spcPct val="107000"/>
              </a:lnSpc>
              <a:spcAft>
                <a:spcPts val="0"/>
              </a:spcAft>
            </a:pPr>
            <a:r>
              <a:rPr lang="en-IN" b="1" dirty="0" smtClean="0">
                <a:latin typeface="Times New Roman" panose="02020603050405020304" pitchFamily="18" charset="0"/>
                <a:ea typeface="Times New Roman" panose="02020603050405020304" pitchFamily="18" charset="0"/>
                <a:cs typeface="Times New Roman" panose="02020603050405020304" pitchFamily="18" charset="0"/>
              </a:rPr>
              <a:t>1. </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Z. J. Czech, G. </a:t>
            </a:r>
            <a:r>
              <a:rPr lang="en-IN" dirty="0" err="1" smtClean="0">
                <a:latin typeface="Times New Roman" panose="02020603050405020304" pitchFamily="18" charset="0"/>
                <a:ea typeface="Times New Roman" panose="02020603050405020304" pitchFamily="18" charset="0"/>
                <a:cs typeface="Times New Roman" panose="02020603050405020304" pitchFamily="18" charset="0"/>
              </a:rPr>
              <a:t>Havas</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and Β. S. </a:t>
            </a:r>
            <a:r>
              <a:rPr lang="en-IN" dirty="0" err="1" smtClean="0">
                <a:latin typeface="Times New Roman" panose="02020603050405020304" pitchFamily="18" charset="0"/>
                <a:ea typeface="Times New Roman" panose="02020603050405020304" pitchFamily="18" charset="0"/>
                <a:cs typeface="Times New Roman" panose="02020603050405020304" pitchFamily="18" charset="0"/>
              </a:rPr>
              <a:t>Majewski</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"Perfect Hashing", </a:t>
            </a:r>
            <a:r>
              <a:rPr lang="en-IN" i="1" dirty="0" smtClean="0">
                <a:latin typeface="Times New Roman" panose="02020603050405020304" pitchFamily="18" charset="0"/>
                <a:ea typeface="Times New Roman" panose="02020603050405020304" pitchFamily="18" charset="0"/>
                <a:cs typeface="Times New Roman" panose="02020603050405020304" pitchFamily="18" charset="0"/>
              </a:rPr>
              <a:t>Theoretical Computer Science</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no. 182, pp. 1-143, 2021.</a:t>
            </a:r>
            <a:endParaRPr lang="en-IN" sz="1400" dirty="0" smtClean="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dirty="0" err="1" smtClean="0">
                <a:latin typeface="Times New Roman" panose="02020603050405020304" pitchFamily="18" charset="0"/>
                <a:ea typeface="Times New Roman" panose="02020603050405020304" pitchFamily="18" charset="0"/>
                <a:cs typeface="Times New Roman" panose="02020603050405020304" pitchFamily="18" charset="0"/>
                <a:hlinkClick r:id="rId2"/>
              </a:rPr>
              <a:t>CrossRef</a:t>
            </a:r>
            <a:r>
              <a:rPr lang="en-IN" dirty="0" smtClean="0">
                <a:latin typeface="Times New Roman" panose="02020603050405020304" pitchFamily="18" charset="0"/>
                <a:ea typeface="Times New Roman" panose="02020603050405020304" pitchFamily="18" charset="0"/>
                <a:cs typeface="Times New Roman" panose="02020603050405020304" pitchFamily="18" charset="0"/>
                <a:hlinkClick r:id="rId2"/>
              </a:rPr>
              <a:t> </a:t>
            </a:r>
            <a:r>
              <a:rPr lang="en-IN" dirty="0" smtClean="0">
                <a:latin typeface="Times New Roman" panose="02020603050405020304" pitchFamily="18" charset="0"/>
                <a:ea typeface="Times New Roman" panose="02020603050405020304" pitchFamily="18" charset="0"/>
                <a:cs typeface="Times New Roman" panose="02020603050405020304" pitchFamily="18" charset="0"/>
                <a:hlinkClick r:id="rId3"/>
              </a:rPr>
              <a:t> Google Scholar </a:t>
            </a:r>
            <a:endParaRPr lang="en-IN" sz="1400" dirty="0" smtClean="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b="1" dirty="0" smtClean="0">
                <a:latin typeface="Times New Roman" panose="02020603050405020304" pitchFamily="18" charset="0"/>
                <a:ea typeface="Times New Roman" panose="02020603050405020304" pitchFamily="18" charset="0"/>
                <a:cs typeface="Times New Roman" panose="02020603050405020304" pitchFamily="18" charset="0"/>
              </a:rPr>
              <a:t> </a:t>
            </a:r>
            <a:endParaRPr lang="en-IN" sz="1400" dirty="0" smtClean="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b="1" dirty="0" smtClean="0">
                <a:latin typeface="Times New Roman" panose="02020603050405020304" pitchFamily="18" charset="0"/>
                <a:ea typeface="Times New Roman" panose="02020603050405020304" pitchFamily="18" charset="0"/>
                <a:cs typeface="Times New Roman" panose="02020603050405020304" pitchFamily="18" charset="0"/>
              </a:rPr>
              <a:t>2. </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Z. J. Czech, G. </a:t>
            </a:r>
            <a:r>
              <a:rPr lang="en-IN" dirty="0" err="1" smtClean="0">
                <a:latin typeface="Times New Roman" panose="02020603050405020304" pitchFamily="18" charset="0"/>
                <a:ea typeface="Times New Roman" panose="02020603050405020304" pitchFamily="18" charset="0"/>
                <a:cs typeface="Times New Roman" panose="02020603050405020304" pitchFamily="18" charset="0"/>
              </a:rPr>
              <a:t>Havas</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and B. S. </a:t>
            </a:r>
            <a:r>
              <a:rPr lang="en-IN" dirty="0" err="1" smtClean="0">
                <a:latin typeface="Times New Roman" panose="02020603050405020304" pitchFamily="18" charset="0"/>
                <a:ea typeface="Times New Roman" panose="02020603050405020304" pitchFamily="18" charset="0"/>
                <a:cs typeface="Times New Roman" panose="02020603050405020304" pitchFamily="18" charset="0"/>
              </a:rPr>
              <a:t>Majewski</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"An optimal algorithm for generating minimal perfect hash functions", </a:t>
            </a:r>
            <a:r>
              <a:rPr lang="en-IN" i="1" dirty="0" smtClean="0">
                <a:latin typeface="Times New Roman" panose="02020603050405020304" pitchFamily="18" charset="0"/>
                <a:ea typeface="Times New Roman" panose="02020603050405020304" pitchFamily="18" charset="0"/>
                <a:cs typeface="Times New Roman" panose="02020603050405020304" pitchFamily="18" charset="0"/>
              </a:rPr>
              <a:t>Information Processing Letters</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vol. 43, no. 5, pp. 257-264, October 2022.</a:t>
            </a:r>
            <a:endParaRPr lang="en-IN" sz="1400" dirty="0" smtClean="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dirty="0" err="1" smtClean="0">
                <a:latin typeface="Times New Roman" panose="02020603050405020304" pitchFamily="18" charset="0"/>
                <a:ea typeface="Times New Roman" panose="02020603050405020304" pitchFamily="18" charset="0"/>
                <a:cs typeface="Times New Roman" panose="02020603050405020304" pitchFamily="18" charset="0"/>
                <a:hlinkClick r:id="rId4"/>
              </a:rPr>
              <a:t>CrossRef</a:t>
            </a:r>
            <a:r>
              <a:rPr lang="en-IN" dirty="0" smtClean="0">
                <a:latin typeface="Times New Roman" panose="02020603050405020304" pitchFamily="18" charset="0"/>
                <a:ea typeface="Times New Roman" panose="02020603050405020304" pitchFamily="18" charset="0"/>
                <a:cs typeface="Times New Roman" panose="02020603050405020304" pitchFamily="18" charset="0"/>
                <a:hlinkClick r:id="rId4"/>
              </a:rPr>
              <a:t> </a:t>
            </a:r>
            <a:r>
              <a:rPr lang="en-IN" dirty="0" smtClean="0">
                <a:latin typeface="Times New Roman" panose="02020603050405020304" pitchFamily="18" charset="0"/>
                <a:ea typeface="Times New Roman" panose="02020603050405020304" pitchFamily="18" charset="0"/>
                <a:cs typeface="Times New Roman" panose="02020603050405020304" pitchFamily="18" charset="0"/>
                <a:hlinkClick r:id="rId5"/>
              </a:rPr>
              <a:t> Google Scholar </a:t>
            </a:r>
            <a:endParaRPr lang="en-IN" sz="1400" dirty="0" smtClean="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a:t>
            </a:r>
            <a:endParaRPr lang="en-IN" sz="1400" dirty="0" smtClean="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b="1" dirty="0" smtClean="0">
                <a:latin typeface="Times New Roman" panose="02020603050405020304" pitchFamily="18" charset="0"/>
                <a:ea typeface="Times New Roman" panose="02020603050405020304" pitchFamily="18" charset="0"/>
                <a:cs typeface="Times New Roman" panose="02020603050405020304" pitchFamily="18" charset="0"/>
              </a:rPr>
              <a:t>3. </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R. Gupta, S. </a:t>
            </a:r>
            <a:r>
              <a:rPr lang="en-IN" dirty="0" err="1" smtClean="0">
                <a:latin typeface="Times New Roman" panose="02020603050405020304" pitchFamily="18" charset="0"/>
                <a:ea typeface="Times New Roman" panose="02020603050405020304" pitchFamily="18" charset="0"/>
                <a:cs typeface="Times New Roman" panose="02020603050405020304" pitchFamily="18" charset="0"/>
              </a:rPr>
              <a:t>Bhaskar</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and S. </a:t>
            </a:r>
            <a:r>
              <a:rPr lang="en-IN" dirty="0" err="1" smtClean="0">
                <a:latin typeface="Times New Roman" panose="02020603050405020304" pitchFamily="18" charset="0"/>
                <a:ea typeface="Times New Roman" panose="02020603050405020304" pitchFamily="18" charset="0"/>
                <a:cs typeface="Times New Roman" panose="02020603050405020304" pitchFamily="18" charset="0"/>
              </a:rPr>
              <a:t>Smolka</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"On Randomization in Sequential and Distributed Algorithms", </a:t>
            </a:r>
            <a:r>
              <a:rPr lang="en-IN" i="1" dirty="0" smtClean="0">
                <a:latin typeface="Times New Roman" panose="02020603050405020304" pitchFamily="18" charset="0"/>
                <a:ea typeface="Times New Roman" panose="02020603050405020304" pitchFamily="18" charset="0"/>
                <a:cs typeface="Times New Roman" panose="02020603050405020304" pitchFamily="18" charset="0"/>
              </a:rPr>
              <a:t>ACM </a:t>
            </a:r>
            <a:r>
              <a:rPr lang="en-IN" i="1" dirty="0" err="1" smtClean="0">
                <a:latin typeface="Times New Roman" panose="02020603050405020304" pitchFamily="18" charset="0"/>
                <a:ea typeface="Times New Roman" panose="02020603050405020304" pitchFamily="18" charset="0"/>
                <a:cs typeface="Times New Roman" panose="02020603050405020304" pitchFamily="18" charset="0"/>
              </a:rPr>
              <a:t>comput</a:t>
            </a:r>
            <a:r>
              <a:rPr lang="en-IN" i="1" dirty="0" smtClean="0">
                <a:latin typeface="Times New Roman" panose="02020603050405020304" pitchFamily="18" charset="0"/>
                <a:ea typeface="Times New Roman" panose="02020603050405020304" pitchFamily="18" charset="0"/>
                <a:cs typeface="Times New Roman" panose="02020603050405020304" pitchFamily="18" charset="0"/>
              </a:rPr>
              <a:t>. Surveys</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vol. 26, no. 1, pp. 7-86, March 2019.</a:t>
            </a:r>
            <a:endParaRPr lang="en-IN" sz="1400" dirty="0" smtClean="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dirty="0" err="1" smtClean="0">
                <a:latin typeface="Times New Roman" panose="02020603050405020304" pitchFamily="18" charset="0"/>
                <a:ea typeface="Times New Roman" panose="02020603050405020304" pitchFamily="18" charset="0"/>
                <a:cs typeface="Times New Roman" panose="02020603050405020304" pitchFamily="18" charset="0"/>
                <a:hlinkClick r:id="rId6"/>
              </a:rPr>
              <a:t>CrossRef</a:t>
            </a:r>
            <a:r>
              <a:rPr lang="en-IN" dirty="0" smtClean="0">
                <a:latin typeface="Times New Roman" panose="02020603050405020304" pitchFamily="18" charset="0"/>
                <a:ea typeface="Times New Roman" panose="02020603050405020304" pitchFamily="18" charset="0"/>
                <a:cs typeface="Times New Roman" panose="02020603050405020304" pitchFamily="18" charset="0"/>
                <a:hlinkClick r:id="rId6"/>
              </a:rPr>
              <a:t> </a:t>
            </a:r>
            <a:r>
              <a:rPr lang="en-IN" dirty="0" smtClean="0">
                <a:latin typeface="Times New Roman" panose="02020603050405020304" pitchFamily="18" charset="0"/>
                <a:ea typeface="Times New Roman" panose="02020603050405020304" pitchFamily="18" charset="0"/>
                <a:cs typeface="Times New Roman" panose="02020603050405020304" pitchFamily="18" charset="0"/>
                <a:hlinkClick r:id="rId7"/>
              </a:rPr>
              <a:t> Google Scholar </a:t>
            </a:r>
            <a:endParaRPr lang="en-IN" sz="1400" dirty="0" smtClean="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 xmlns:p14="http://schemas.microsoft.com/office/powerpoint/2010/main" val="33192765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References</a:t>
            </a:r>
          </a:p>
        </p:txBody>
      </p:sp>
      <p:sp>
        <p:nvSpPr>
          <p:cNvPr id="3" name="Date Placeholder 2"/>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4" name="Footer Placeholder 3"/>
          <p:cNvSpPr>
            <a:spLocks noGrp="1"/>
          </p:cNvSpPr>
          <p:nvPr>
            <p:ph type="ftr" sz="quarter" idx="11"/>
          </p:nvPr>
        </p:nvSpPr>
        <p:spPr/>
        <p:txBody>
          <a:bodyPr/>
          <a:lstStyle/>
          <a:p>
            <a:r>
              <a:rPr lang="en-US"/>
              <a:t>School of Computing</a:t>
            </a:r>
          </a:p>
        </p:txBody>
      </p:sp>
      <p:sp>
        <p:nvSpPr>
          <p:cNvPr id="5" name="Slide Number Placeholder 4"/>
          <p:cNvSpPr>
            <a:spLocks noGrp="1"/>
          </p:cNvSpPr>
          <p:nvPr>
            <p:ph type="sldNum" sz="quarter" idx="12"/>
          </p:nvPr>
        </p:nvSpPr>
        <p:spPr/>
        <p:txBody>
          <a:bodyPr/>
          <a:lstStyle/>
          <a:p>
            <a:fld id="{7B28076C-CE04-4A00-BFAA-A90EA8355859}" type="slidenum">
              <a:rPr lang="en-US" smtClean="0"/>
              <a:pPr/>
              <a:t>31</a:t>
            </a:fld>
            <a:endParaRPr lang="en-US"/>
          </a:p>
        </p:txBody>
      </p:sp>
      <p:sp>
        <p:nvSpPr>
          <p:cNvPr id="6" name="Rectangle 5"/>
          <p:cNvSpPr/>
          <p:nvPr/>
        </p:nvSpPr>
        <p:spPr>
          <a:xfrm>
            <a:off x="914400" y="1752600"/>
            <a:ext cx="7086600" cy="2740237"/>
          </a:xfrm>
          <a:prstGeom prst="rect">
            <a:avLst/>
          </a:prstGeom>
        </p:spPr>
        <p:txBody>
          <a:bodyPr wrap="square">
            <a:spAutoFit/>
          </a:bodyPr>
          <a:lstStyle/>
          <a:p>
            <a:pPr>
              <a:lnSpc>
                <a:spcPct val="107000"/>
              </a:lnSpc>
              <a:spcAft>
                <a:spcPts val="0"/>
              </a:spcAft>
            </a:pPr>
            <a:r>
              <a:rPr lang="en-IN" b="1" dirty="0" smtClean="0">
                <a:latin typeface="Times New Roman" panose="02020603050405020304" pitchFamily="18" charset="0"/>
                <a:ea typeface="Times New Roman" panose="02020603050405020304" pitchFamily="18" charset="0"/>
                <a:cs typeface="Times New Roman" panose="02020603050405020304" pitchFamily="18" charset="0"/>
              </a:rPr>
              <a:t>4. </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J. Ebert, "A versatile data structure for edge-oriented graph algorithms", </a:t>
            </a:r>
            <a:r>
              <a:rPr lang="en-IN" i="1" dirty="0" smtClean="0">
                <a:latin typeface="Times New Roman" panose="02020603050405020304" pitchFamily="18" charset="0"/>
                <a:ea typeface="Times New Roman" panose="02020603050405020304" pitchFamily="18" charset="0"/>
                <a:cs typeface="Times New Roman" panose="02020603050405020304" pitchFamily="18" charset="0"/>
              </a:rPr>
              <a:t>Communications of the ACM</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vol. 30, no. 6, pp. 513-519, June 2019.</a:t>
            </a:r>
            <a:endParaRPr lang="en-IN" sz="1400" dirty="0" smtClean="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b="1" dirty="0" smtClean="0">
                <a:latin typeface="Times New Roman" panose="02020603050405020304" pitchFamily="18" charset="0"/>
                <a:ea typeface="Times New Roman" panose="02020603050405020304" pitchFamily="18" charset="0"/>
                <a:cs typeface="Times New Roman" panose="02020603050405020304" pitchFamily="18" charset="0"/>
              </a:rPr>
              <a:t/>
            </a:r>
            <a:br>
              <a:rPr lang="en-IN" b="1" dirty="0" smtClean="0">
                <a:latin typeface="Times New Roman" panose="02020603050405020304" pitchFamily="18" charset="0"/>
                <a:ea typeface="Times New Roman" panose="02020603050405020304" pitchFamily="18" charset="0"/>
                <a:cs typeface="Times New Roman" panose="02020603050405020304" pitchFamily="18" charset="0"/>
              </a:rPr>
            </a:br>
            <a:r>
              <a:rPr lang="en-IN" b="1" dirty="0" smtClean="0">
                <a:latin typeface="Times New Roman" panose="02020603050405020304" pitchFamily="18" charset="0"/>
                <a:ea typeface="Times New Roman" panose="02020603050405020304" pitchFamily="18" charset="0"/>
                <a:cs typeface="Times New Roman" panose="02020603050405020304" pitchFamily="18" charset="0"/>
              </a:rPr>
              <a:t>5. </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C. </a:t>
            </a:r>
            <a:r>
              <a:rPr lang="en-IN" dirty="0" err="1" smtClean="0">
                <a:latin typeface="Times New Roman" panose="02020603050405020304" pitchFamily="18" charset="0"/>
                <a:ea typeface="Times New Roman" panose="02020603050405020304" pitchFamily="18" charset="0"/>
                <a:cs typeface="Times New Roman" panose="02020603050405020304" pitchFamily="18" charset="0"/>
              </a:rPr>
              <a:t>Cifuentes</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and K. J. Gough, "</a:t>
            </a:r>
            <a:r>
              <a:rPr lang="en-IN" dirty="0" err="1" smtClean="0">
                <a:latin typeface="Times New Roman" panose="02020603050405020304" pitchFamily="18" charset="0"/>
                <a:ea typeface="Times New Roman" panose="02020603050405020304" pitchFamily="18" charset="0"/>
                <a:cs typeface="Times New Roman" panose="02020603050405020304" pitchFamily="18" charset="0"/>
              </a:rPr>
              <a:t>Decompilation</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of binary programs", </a:t>
            </a:r>
            <a:r>
              <a:rPr lang="en-IN" i="1" dirty="0" smtClean="0">
                <a:latin typeface="Times New Roman" panose="02020603050405020304" pitchFamily="18" charset="0"/>
                <a:ea typeface="Times New Roman" panose="02020603050405020304" pitchFamily="18" charset="0"/>
                <a:cs typeface="Times New Roman" panose="02020603050405020304" pitchFamily="18" charset="0"/>
              </a:rPr>
              <a:t>Software – Practice and Experience</a:t>
            </a:r>
            <a:r>
              <a:rPr lang="en-IN" dirty="0" smtClean="0">
                <a:latin typeface="Times New Roman" panose="02020603050405020304" pitchFamily="18" charset="0"/>
                <a:ea typeface="Times New Roman" panose="02020603050405020304" pitchFamily="18" charset="0"/>
                <a:cs typeface="Times New Roman" panose="02020603050405020304" pitchFamily="18" charset="0"/>
              </a:rPr>
              <a:t>, vol. 25, no. 7, pp. 811-829, 2020.</a:t>
            </a:r>
            <a:endParaRPr lang="en-IN" sz="1400" dirty="0" smtClean="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dirty="0" err="1" smtClean="0">
                <a:latin typeface="Times New Roman" panose="02020603050405020304" pitchFamily="18" charset="0"/>
                <a:ea typeface="Times New Roman" panose="02020603050405020304" pitchFamily="18" charset="0"/>
                <a:cs typeface="Times New Roman" panose="02020603050405020304" pitchFamily="18" charset="0"/>
                <a:hlinkClick r:id="rId2"/>
              </a:rPr>
              <a:t>CrossRef</a:t>
            </a:r>
            <a:r>
              <a:rPr lang="en-IN" dirty="0" smtClean="0">
                <a:latin typeface="Times New Roman" panose="02020603050405020304" pitchFamily="18" charset="0"/>
                <a:ea typeface="Times New Roman" panose="02020603050405020304" pitchFamily="18" charset="0"/>
                <a:cs typeface="Times New Roman" panose="02020603050405020304" pitchFamily="18" charset="0"/>
                <a:hlinkClick r:id="rId2"/>
              </a:rPr>
              <a:t> </a:t>
            </a:r>
            <a:r>
              <a:rPr lang="en-IN" dirty="0" smtClean="0">
                <a:latin typeface="Times New Roman" panose="02020603050405020304" pitchFamily="18" charset="0"/>
                <a:ea typeface="Times New Roman" panose="02020603050405020304" pitchFamily="18" charset="0"/>
                <a:cs typeface="Times New Roman" panose="02020603050405020304" pitchFamily="18" charset="0"/>
                <a:hlinkClick r:id="rId3"/>
              </a:rPr>
              <a:t> Google Scholar </a:t>
            </a:r>
            <a:endParaRPr lang="en-IN" sz="1400" dirty="0" smtClean="0">
              <a:latin typeface="Calibri" panose="020F0502020204030204" pitchFamily="34" charset="0"/>
              <a:ea typeface="Calibri" panose="020F0502020204030204" pitchFamily="34" charset="0"/>
              <a:cs typeface="Times New Roman" panose="02020603050405020304" pitchFamily="18" charset="0"/>
            </a:endParaRPr>
          </a:p>
          <a:p>
            <a:pPr lvl="0" fontAlgn="base"/>
            <a:endParaRPr lang="en-IN" dirty="0"/>
          </a:p>
        </p:txBody>
      </p:sp>
    </p:spTree>
    <p:extLst>
      <p:ext uri="{BB962C8B-B14F-4D97-AF65-F5344CB8AC3E}">
        <p14:creationId xmlns="" xmlns:p14="http://schemas.microsoft.com/office/powerpoint/2010/main" val="25777592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THANK YOU</a:t>
            </a:r>
          </a:p>
        </p:txBody>
      </p:sp>
      <p:sp>
        <p:nvSpPr>
          <p:cNvPr id="3" name="Date Placeholder 2"/>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4" name="Footer Placeholder 3"/>
          <p:cNvSpPr>
            <a:spLocks noGrp="1"/>
          </p:cNvSpPr>
          <p:nvPr>
            <p:ph type="ftr" sz="quarter" idx="11"/>
          </p:nvPr>
        </p:nvSpPr>
        <p:spPr/>
        <p:txBody>
          <a:bodyPr/>
          <a:lstStyle/>
          <a:p>
            <a:r>
              <a:rPr lang="en-US"/>
              <a:t>School of Computing</a:t>
            </a:r>
          </a:p>
        </p:txBody>
      </p:sp>
      <p:sp>
        <p:nvSpPr>
          <p:cNvPr id="5" name="Slide Number Placeholder 4"/>
          <p:cNvSpPr>
            <a:spLocks noGrp="1"/>
          </p:cNvSpPr>
          <p:nvPr>
            <p:ph type="sldNum" sz="quarter" idx="12"/>
          </p:nvPr>
        </p:nvSpPr>
        <p:spPr/>
        <p:txBody>
          <a:bodyPr/>
          <a:lstStyle/>
          <a:p>
            <a:fld id="{7B28076C-CE04-4A00-BFAA-A90EA8355859}" type="slidenum">
              <a:rPr lang="en-US" smtClean="0"/>
              <a:pPr/>
              <a:t>32</a:t>
            </a:fld>
            <a:endParaRPr lang="en-US"/>
          </a:p>
        </p:txBody>
      </p:sp>
      <p:sp>
        <p:nvSpPr>
          <p:cNvPr id="6" name="Rectangle 5"/>
          <p:cNvSpPr/>
          <p:nvPr/>
        </p:nvSpPr>
        <p:spPr>
          <a:xfrm>
            <a:off x="2286000" y="2690336"/>
            <a:ext cx="4572000" cy="3539430"/>
          </a:xfrm>
          <a:prstGeom prst="rect">
            <a:avLst/>
          </a:prstGeom>
        </p:spPr>
        <p:txBody>
          <a:bodyPr wrap="square">
            <a:spAutoFit/>
          </a:bodyPr>
          <a:lstStyle/>
          <a:p>
            <a:endParaRPr lang="en-IN" sz="2800" dirty="0" smtClean="0"/>
          </a:p>
          <a:p>
            <a:endParaRPr lang="en-IN" sz="2800" dirty="0" smtClean="0"/>
          </a:p>
          <a:p>
            <a:endParaRPr lang="en-IN" sz="2800" dirty="0" smtClean="0"/>
          </a:p>
          <a:p>
            <a:endParaRPr lang="en-IN" sz="2800" dirty="0" smtClean="0"/>
          </a:p>
          <a:p>
            <a:r>
              <a:rPr lang="en-IN" sz="2800" dirty="0" smtClean="0"/>
              <a:t>We </a:t>
            </a:r>
            <a:r>
              <a:rPr lang="en-IN" sz="2800" dirty="0"/>
              <a:t>thank our guide and panel and all technical and non technical staff helped us in achieving this.</a:t>
            </a:r>
          </a:p>
        </p:txBody>
      </p:sp>
      <p:pic>
        <p:nvPicPr>
          <p:cNvPr id="7" name="Picture 6" descr="thank you.jpg"/>
          <p:cNvPicPr>
            <a:picLocks noChangeAspect="1"/>
          </p:cNvPicPr>
          <p:nvPr/>
        </p:nvPicPr>
        <p:blipFill>
          <a:blip r:embed="rId2"/>
          <a:stretch>
            <a:fillRect/>
          </a:stretch>
        </p:blipFill>
        <p:spPr>
          <a:xfrm>
            <a:off x="2285984" y="1571612"/>
            <a:ext cx="4533900" cy="2752731"/>
          </a:xfrm>
          <a:prstGeom prst="rect">
            <a:avLst/>
          </a:prstGeom>
        </p:spPr>
      </p:pic>
    </p:spTree>
    <p:extLst>
      <p:ext uri="{BB962C8B-B14F-4D97-AF65-F5344CB8AC3E}">
        <p14:creationId xmlns="" xmlns:p14="http://schemas.microsoft.com/office/powerpoint/2010/main" val="11113293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Abstract</a:t>
            </a:r>
            <a:endParaRPr lang="en-US" dirty="0"/>
          </a:p>
        </p:txBody>
      </p:sp>
      <p:sp>
        <p:nvSpPr>
          <p:cNvPr id="3" name="Content Placeholder 2"/>
          <p:cNvSpPr>
            <a:spLocks noGrp="1"/>
          </p:cNvSpPr>
          <p:nvPr>
            <p:ph idx="1"/>
          </p:nvPr>
        </p:nvSpPr>
        <p:spPr>
          <a:xfrm>
            <a:off x="500034" y="1285860"/>
            <a:ext cx="8286808" cy="5000660"/>
          </a:xfrm>
        </p:spPr>
        <p:txBody>
          <a:bodyPr>
            <a:normAutofit fontScale="70000" lnSpcReduction="20000"/>
          </a:bodyPr>
          <a:lstStyle/>
          <a:p>
            <a:pPr algn="just"/>
            <a:r>
              <a:rPr lang="en-US" dirty="0" smtClean="0"/>
              <a:t>In this application, we are carrying out cryptography strategies which includes applying a technique called a calculation to plain text to transform it into something that will give off an impression of being babble to any individual who doesn't have the way to unscramble it. </a:t>
            </a:r>
          </a:p>
          <a:p>
            <a:pPr algn="just"/>
            <a:r>
              <a:rPr lang="en-US" dirty="0" smtClean="0"/>
              <a:t>Here the client ought to enroll their subtleties and can login, henceforth they can ready to see the rundown of document put away in this application and the substance of the record can't see the client since it would be encoded when the record is transferred in this application. </a:t>
            </a:r>
          </a:p>
          <a:p>
            <a:pPr algn="just"/>
            <a:r>
              <a:rPr lang="en-US" dirty="0" smtClean="0"/>
              <a:t>The client can transfer their intrigued record and can download with the entrance of administrator. While transferring the document is changed over completely to non intelligible code and the key too. The administrator is keep up with the subtleties of downloader and the </a:t>
            </a:r>
            <a:r>
              <a:rPr lang="en-US" dirty="0" err="1" smtClean="0"/>
              <a:t>uploader</a:t>
            </a:r>
            <a:r>
              <a:rPr lang="en-US" dirty="0" smtClean="0"/>
              <a:t> subtleties. Then the client can download the document of who intrigued with the assistance of decoded key.</a:t>
            </a:r>
            <a:endParaRPr lang="en-IN" dirty="0" smtClean="0"/>
          </a:p>
          <a:p>
            <a:endParaRPr lang="en-US" dirty="0"/>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4</a:t>
            </a:fld>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title"/>
          </p:nvPr>
        </p:nvSpPr>
        <p:spPr>
          <a:xfrm>
            <a:off x="381000" y="381000"/>
            <a:ext cx="8229600" cy="655638"/>
          </a:xfrm>
        </p:spPr>
        <p:txBody>
          <a:bodyPr>
            <a:normAutofit fontScale="90000"/>
          </a:bodyPr>
          <a:lstStyle/>
          <a:p>
            <a:pPr algn="l"/>
            <a:r>
              <a:rPr lang="en-US" dirty="0">
                <a:latin typeface="Arial" pitchFamily="34" charset="0"/>
                <a:cs typeface="Arial" pitchFamily="34" charset="0"/>
              </a:rPr>
              <a:t>Literature Review</a:t>
            </a:r>
          </a:p>
        </p:txBody>
      </p:sp>
      <p:sp>
        <p:nvSpPr>
          <p:cNvPr id="7" name="Date Placeholder 6"/>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8" name="Footer Placeholder 7"/>
          <p:cNvSpPr>
            <a:spLocks noGrp="1"/>
          </p:cNvSpPr>
          <p:nvPr>
            <p:ph type="ftr" sz="quarter" idx="11"/>
          </p:nvPr>
        </p:nvSpPr>
        <p:spPr/>
        <p:txBody>
          <a:bodyPr/>
          <a:lstStyle/>
          <a:p>
            <a:r>
              <a:rPr lang="en-US"/>
              <a:t>School of Computing</a:t>
            </a:r>
          </a:p>
        </p:txBody>
      </p:sp>
      <p:sp>
        <p:nvSpPr>
          <p:cNvPr id="9" name="Slide Number Placeholder 8"/>
          <p:cNvSpPr>
            <a:spLocks noGrp="1"/>
          </p:cNvSpPr>
          <p:nvPr>
            <p:ph type="sldNum" sz="quarter" idx="12"/>
          </p:nvPr>
        </p:nvSpPr>
        <p:spPr/>
        <p:txBody>
          <a:bodyPr/>
          <a:lstStyle/>
          <a:p>
            <a:fld id="{7B28076C-CE04-4A00-BFAA-A90EA8355859}" type="slidenum">
              <a:rPr lang="en-US" smtClean="0"/>
              <a:pPr/>
              <a:t>5</a:t>
            </a:fld>
            <a:endParaRPr lang="en-US"/>
          </a:p>
        </p:txBody>
      </p:sp>
      <p:graphicFrame>
        <p:nvGraphicFramePr>
          <p:cNvPr id="12" name="Table 11"/>
          <p:cNvGraphicFramePr>
            <a:graphicFrameLocks noGrp="1"/>
          </p:cNvGraphicFramePr>
          <p:nvPr>
            <p:extLst>
              <p:ext uri="{D42A27DB-BD31-4B8C-83A1-F6EECF244321}">
                <p14:modId xmlns="" xmlns:p14="http://schemas.microsoft.com/office/powerpoint/2010/main" val="550346524"/>
              </p:ext>
            </p:extLst>
          </p:nvPr>
        </p:nvGraphicFramePr>
        <p:xfrm>
          <a:off x="500035" y="1214422"/>
          <a:ext cx="8215371" cy="5435183"/>
        </p:xfrm>
        <a:graphic>
          <a:graphicData uri="http://schemas.openxmlformats.org/drawingml/2006/table">
            <a:tbl>
              <a:tblPr firstRow="1" bandRow="1">
                <a:tableStyleId>{8799B23B-EC83-4686-B30A-512413B5E67A}</a:tableStyleId>
              </a:tblPr>
              <a:tblGrid>
                <a:gridCol w="1158888">
                  <a:extLst>
                    <a:ext uri="{9D8B030D-6E8A-4147-A177-3AD203B41FA5}">
                      <a16:colId xmlns="" xmlns:a16="http://schemas.microsoft.com/office/drawing/2014/main" val="20000"/>
                    </a:ext>
                  </a:extLst>
                </a:gridCol>
                <a:gridCol w="1537138">
                  <a:extLst>
                    <a:ext uri="{9D8B030D-6E8A-4147-A177-3AD203B41FA5}">
                      <a16:colId xmlns="" xmlns:a16="http://schemas.microsoft.com/office/drawing/2014/main" val="20001"/>
                    </a:ext>
                  </a:extLst>
                </a:gridCol>
                <a:gridCol w="2228851">
                  <a:extLst>
                    <a:ext uri="{9D8B030D-6E8A-4147-A177-3AD203B41FA5}">
                      <a16:colId xmlns="" xmlns:a16="http://schemas.microsoft.com/office/drawing/2014/main" val="20002"/>
                    </a:ext>
                  </a:extLst>
                </a:gridCol>
                <a:gridCol w="1583252">
                  <a:extLst>
                    <a:ext uri="{9D8B030D-6E8A-4147-A177-3AD203B41FA5}">
                      <a16:colId xmlns="" xmlns:a16="http://schemas.microsoft.com/office/drawing/2014/main" val="20003"/>
                    </a:ext>
                  </a:extLst>
                </a:gridCol>
                <a:gridCol w="1707242">
                  <a:extLst>
                    <a:ext uri="{9D8B030D-6E8A-4147-A177-3AD203B41FA5}">
                      <a16:colId xmlns="" xmlns:a16="http://schemas.microsoft.com/office/drawing/2014/main" val="20004"/>
                    </a:ext>
                  </a:extLst>
                </a:gridCol>
              </a:tblGrid>
              <a:tr h="638812">
                <a:tc>
                  <a:txBody>
                    <a:bodyPr/>
                    <a:lstStyle/>
                    <a:p>
                      <a:pPr algn="ctr"/>
                      <a:r>
                        <a:rPr lang="en-US" dirty="0"/>
                        <a:t>AUTHOR</a:t>
                      </a:r>
                    </a:p>
                  </a:txBody>
                  <a:tcPr anchor="ctr"/>
                </a:tc>
                <a:tc>
                  <a:txBody>
                    <a:bodyPr/>
                    <a:lstStyle/>
                    <a:p>
                      <a:pPr algn="ctr"/>
                      <a:r>
                        <a:rPr lang="en-US" dirty="0"/>
                        <a:t>YEAR</a:t>
                      </a:r>
                      <a:r>
                        <a:rPr lang="en-US" baseline="0" dirty="0"/>
                        <a:t> OF PUBLICATION</a:t>
                      </a:r>
                      <a:endParaRPr lang="en-US" dirty="0"/>
                    </a:p>
                  </a:txBody>
                  <a:tcPr anchor="ctr"/>
                </a:tc>
                <a:tc>
                  <a:txBody>
                    <a:bodyPr/>
                    <a:lstStyle/>
                    <a:p>
                      <a:pPr algn="ctr"/>
                      <a:r>
                        <a:rPr lang="en-US" dirty="0"/>
                        <a:t>DESCRIPTIONS</a:t>
                      </a:r>
                    </a:p>
                  </a:txBody>
                  <a:tcPr anchor="ctr"/>
                </a:tc>
                <a:tc>
                  <a:txBody>
                    <a:bodyPr/>
                    <a:lstStyle/>
                    <a:p>
                      <a:pPr algn="ctr"/>
                      <a:r>
                        <a:rPr lang="en-US" dirty="0"/>
                        <a:t>PROS</a:t>
                      </a:r>
                    </a:p>
                  </a:txBody>
                  <a:tcPr anchor="ctr"/>
                </a:tc>
                <a:tc>
                  <a:txBody>
                    <a:bodyPr/>
                    <a:lstStyle/>
                    <a:p>
                      <a:pPr algn="ctr"/>
                      <a:r>
                        <a:rPr lang="en-US" dirty="0"/>
                        <a:t>CONS</a:t>
                      </a:r>
                    </a:p>
                  </a:txBody>
                  <a:tcPr anchor="ctr"/>
                </a:tc>
                <a:extLst>
                  <a:ext uri="{0D108BD9-81ED-4DB2-BD59-A6C34878D82A}">
                    <a16:rowId xmlns="" xmlns:a16="http://schemas.microsoft.com/office/drawing/2014/main" val="10000"/>
                  </a:ext>
                </a:extLst>
              </a:tr>
              <a:tr h="1696068">
                <a:tc>
                  <a:txBody>
                    <a:bodyPr/>
                    <a:lstStyle/>
                    <a:p>
                      <a:pPr algn="ctr"/>
                      <a:r>
                        <a:rPr lang="en-IN" dirty="0" smtClean="0"/>
                        <a:t>Mohamed Amir</a:t>
                      </a:r>
                      <a:endParaRPr lang="en-US" dirty="0"/>
                    </a:p>
                  </a:txBody>
                  <a:tcPr/>
                </a:tc>
                <a:tc>
                  <a:txBody>
                    <a:bodyPr/>
                    <a:lstStyle/>
                    <a:p>
                      <a:pPr algn="ctr"/>
                      <a:r>
                        <a:rPr lang="en-US" dirty="0" smtClean="0"/>
                        <a:t>2021</a:t>
                      </a:r>
                      <a:endParaRPr lang="en-US" dirty="0"/>
                    </a:p>
                  </a:txBody>
                  <a:tcPr/>
                </a:tc>
                <a:tc>
                  <a:txBody>
                    <a:bodyPr/>
                    <a:lstStyle/>
                    <a:p>
                      <a:pPr algn="ctr"/>
                      <a:r>
                        <a:rPr lang="en-IN" sz="1800" dirty="0" smtClean="0">
                          <a:latin typeface="Times New Roman" panose="02020603050405020304" pitchFamily="18" charset="0"/>
                          <a:ea typeface="Calibri" panose="020F0502020204030204" pitchFamily="34" charset="0"/>
                          <a:cs typeface="Times New Roman" panose="02020603050405020304" pitchFamily="18" charset="0"/>
                        </a:rPr>
                        <a:t>The proposed scheme uses index coding to jointly encode the delivery of different demanded files with the cache updates. </a:t>
                      </a:r>
                      <a:endParaRPr lang="en-US" dirty="0"/>
                    </a:p>
                  </a:txBody>
                  <a:tcPr/>
                </a:tc>
                <a:tc>
                  <a:txBody>
                    <a:bodyPr/>
                    <a:lstStyle/>
                    <a:p>
                      <a:pPr algn="ctr"/>
                      <a:r>
                        <a:rPr lang="en-IN" sz="1800" dirty="0" smtClean="0">
                          <a:effectLst/>
                          <a:latin typeface="Times New Roman" panose="02020603050405020304" pitchFamily="18" charset="0"/>
                          <a:ea typeface="Calibri" panose="020F0502020204030204" pitchFamily="34" charset="0"/>
                          <a:cs typeface="Times New Roman" panose="02020603050405020304" pitchFamily="18" charset="0"/>
                        </a:rPr>
                        <a:t>This mechanism reduces the downloaded traffic of the network</a:t>
                      </a:r>
                      <a:endParaRPr lang="en-US" dirty="0"/>
                    </a:p>
                  </a:txBody>
                  <a:tcPr/>
                </a:tc>
                <a:tc>
                  <a:txBody>
                    <a:bodyPr/>
                    <a:lstStyle/>
                    <a:p>
                      <a:pPr algn="ctr"/>
                      <a:r>
                        <a:rPr lang="en-IN" sz="1800" dirty="0" smtClean="0">
                          <a:effectLst/>
                          <a:latin typeface="Times New Roman" panose="02020603050405020304" pitchFamily="18" charset="0"/>
                          <a:ea typeface="Calibri" panose="020F0502020204030204" pitchFamily="34" charset="0"/>
                          <a:cs typeface="Times New Roman" panose="02020603050405020304" pitchFamily="18" charset="0"/>
                        </a:rPr>
                        <a:t>delivery sum rate of the scheme ,it requires knowledge of the files.</a:t>
                      </a:r>
                      <a:endParaRPr lang="en-US" dirty="0"/>
                    </a:p>
                  </a:txBody>
                  <a:tcPr/>
                </a:tc>
                <a:extLst>
                  <a:ext uri="{0D108BD9-81ED-4DB2-BD59-A6C34878D82A}">
                    <a16:rowId xmlns="" xmlns:a16="http://schemas.microsoft.com/office/drawing/2014/main" val="10001"/>
                  </a:ext>
                </a:extLst>
              </a:tr>
              <a:tr h="1428268">
                <a:tc>
                  <a:txBody>
                    <a:bodyPr/>
                    <a:lstStyle/>
                    <a:p>
                      <a:r>
                        <a:rPr lang="en-IN" dirty="0" err="1" smtClean="0"/>
                        <a:t>Sirui</a:t>
                      </a:r>
                      <a:r>
                        <a:rPr lang="en-IN" dirty="0" smtClean="0"/>
                        <a:t> </a:t>
                      </a:r>
                      <a:r>
                        <a:rPr lang="en-IN" dirty="0" err="1" smtClean="0"/>
                        <a:t>Peng</a:t>
                      </a:r>
                      <a:endParaRPr lang="en-US" dirty="0"/>
                    </a:p>
                  </a:txBody>
                  <a:tcPr/>
                </a:tc>
                <a:tc>
                  <a:txBody>
                    <a:bodyPr/>
                    <a:lstStyle/>
                    <a:p>
                      <a:pPr algn="ctr"/>
                      <a:r>
                        <a:rPr lang="en-US" dirty="0" smtClean="0"/>
                        <a:t>2020</a:t>
                      </a:r>
                      <a:endParaRPr lang="en-US" dirty="0"/>
                    </a:p>
                  </a:txBody>
                  <a:tcPr/>
                </a:tc>
                <a:tc>
                  <a:txBody>
                    <a:bodyPr/>
                    <a:lstStyle/>
                    <a:p>
                      <a:pPr algn="ct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The algorithm is implemented in a mesh topology, which is suitable for self-organizing networks</a:t>
                      </a:r>
                      <a:endParaRPr lang="en-US" dirty="0"/>
                    </a:p>
                  </a:txBody>
                  <a:tcPr/>
                </a:tc>
                <a:tc>
                  <a:txBody>
                    <a:bodyPr/>
                    <a:lstStyle/>
                    <a:p>
                      <a:pPr algn="ct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The physical-layer secret key generation become a best</a:t>
                      </a:r>
                      <a:r>
                        <a:rPr lang="en-IN" baseline="0" dirty="0" smtClean="0">
                          <a:effectLst/>
                          <a:latin typeface="Times New Roman" panose="02020603050405020304" pitchFamily="18" charset="0"/>
                          <a:ea typeface="Calibri" panose="020F0502020204030204" pitchFamily="34" charset="0"/>
                          <a:cs typeface="Times New Roman" panose="02020603050405020304" pitchFamily="18" charset="0"/>
                        </a:rPr>
                        <a:t> technology.</a:t>
                      </a:r>
                      <a:endParaRPr lang="en-US" dirty="0"/>
                    </a:p>
                  </a:txBody>
                  <a:tcPr/>
                </a:tc>
                <a:tc>
                  <a:txBody>
                    <a:bodyPr/>
                    <a:lstStyle/>
                    <a:p>
                      <a:pPr algn="ct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There is no central node in self-organizing networks, </a:t>
                      </a:r>
                      <a:r>
                        <a:rPr lang="en-IN" dirty="0" err="1" smtClean="0">
                          <a:effectLst/>
                          <a:latin typeface="Times New Roman" panose="02020603050405020304" pitchFamily="18" charset="0"/>
                          <a:ea typeface="Calibri" panose="020F0502020204030204" pitchFamily="34" charset="0"/>
                          <a:cs typeface="Times New Roman" panose="02020603050405020304" pitchFamily="18" charset="0"/>
                        </a:rPr>
                        <a:t>keydo</a:t>
                      </a: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 not work</a:t>
                      </a:r>
                      <a:endParaRPr lang="en-US" dirty="0"/>
                    </a:p>
                  </a:txBody>
                  <a:tcPr/>
                </a:tc>
                <a:extLst>
                  <a:ext uri="{0D108BD9-81ED-4DB2-BD59-A6C34878D82A}">
                    <a16:rowId xmlns="" xmlns:a16="http://schemas.microsoft.com/office/drawing/2014/main" val="10002"/>
                  </a:ext>
                </a:extLst>
              </a:tr>
              <a:tr h="1594703">
                <a:tc>
                  <a:txBody>
                    <a:bodyPr/>
                    <a:lstStyle/>
                    <a:p>
                      <a:r>
                        <a:rPr lang="en-IN" sz="1800" u="none" strike="noStrike" dirty="0" err="1" smtClean="0">
                          <a:effectLst/>
                          <a:latin typeface="Times New Roman" panose="02020603050405020304" pitchFamily="18" charset="0"/>
                          <a:ea typeface="Times New Roman" panose="02020603050405020304" pitchFamily="18" charset="0"/>
                          <a:cs typeface="Times New Roman" panose="02020603050405020304" pitchFamily="18" charset="0"/>
                        </a:rPr>
                        <a:t>Baosheng</a:t>
                      </a:r>
                      <a:r>
                        <a:rPr lang="en-IN" sz="1800" u="none" strike="noStrike" dirty="0" smtClean="0">
                          <a:effectLst/>
                          <a:latin typeface="Times New Roman" panose="02020603050405020304" pitchFamily="18" charset="0"/>
                          <a:ea typeface="Times New Roman" panose="02020603050405020304" pitchFamily="18" charset="0"/>
                          <a:cs typeface="Times New Roman" panose="02020603050405020304" pitchFamily="18" charset="0"/>
                        </a:rPr>
                        <a:t> Wang</a:t>
                      </a:r>
                      <a:endParaRPr lang="en-US" dirty="0"/>
                    </a:p>
                  </a:txBody>
                  <a:tcPr/>
                </a:tc>
                <a:tc>
                  <a:txBody>
                    <a:bodyPr/>
                    <a:lstStyle/>
                    <a:p>
                      <a:pPr algn="ctr"/>
                      <a:r>
                        <a:rPr lang="en-IN" dirty="0" smtClean="0"/>
                        <a:t>2020</a:t>
                      </a: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intelligent transportation systems (ITS) (V2V) </a:t>
                      </a:r>
                      <a:endParaRPr lang="en-IN" sz="1800" kern="1200" dirty="0">
                        <a:solidFill>
                          <a:schemeClr val="tx1"/>
                        </a:solidFill>
                        <a:effectLst/>
                        <a:latin typeface="+mn-lt"/>
                        <a:ea typeface="+mn-ea"/>
                        <a:cs typeface="+mn-cs"/>
                      </a:endParaRPr>
                    </a:p>
                    <a:p>
                      <a:pPr algn="ctr"/>
                      <a:endParaRPr lang="en-US" dirty="0"/>
                    </a:p>
                  </a:txBody>
                  <a:tcPr/>
                </a:tc>
                <a:tc>
                  <a:txBody>
                    <a:bodyPr/>
                    <a:lstStyle/>
                    <a:p>
                      <a:pPr algn="ct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physical-layer security (PLS) has emerged as</a:t>
                      </a:r>
                      <a:r>
                        <a:rPr lang="en-IN" baseline="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lightweight solution</a:t>
                      </a:r>
                      <a:endParaRPr lang="en-US" dirty="0"/>
                    </a:p>
                  </a:txBody>
                  <a:tcPr/>
                </a:tc>
                <a:tc>
                  <a:txBody>
                    <a:bodyPr/>
                    <a:lstStyle/>
                    <a:p>
                      <a:pPr algn="ct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current state-of-the-art</a:t>
                      </a:r>
                      <a:r>
                        <a:rPr lang="en-IN" baseline="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relies on public-key cryptography (PKC)</a:t>
                      </a:r>
                      <a:endParaRPr lang="en-US" dirty="0"/>
                    </a:p>
                  </a:txBody>
                  <a:tcPr/>
                </a:tc>
                <a:extLst>
                  <a:ext uri="{0D108BD9-81ED-4DB2-BD59-A6C34878D82A}">
                    <a16:rowId xmlns="" xmlns:a16="http://schemas.microsoft.com/office/drawing/2014/main" val="10003"/>
                  </a:ext>
                </a:extLst>
              </a:tr>
            </a:tbl>
          </a:graphicData>
        </a:graphic>
      </p:graphicFrame>
    </p:spTree>
    <p:extLst>
      <p:ext uri="{BB962C8B-B14F-4D97-AF65-F5344CB8AC3E}">
        <p14:creationId xmlns="" xmlns:p14="http://schemas.microsoft.com/office/powerpoint/2010/main" val="31859722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title"/>
          </p:nvPr>
        </p:nvSpPr>
        <p:spPr>
          <a:xfrm>
            <a:off x="381000" y="381000"/>
            <a:ext cx="8229600" cy="655638"/>
          </a:xfrm>
        </p:spPr>
        <p:txBody>
          <a:bodyPr>
            <a:normAutofit fontScale="90000"/>
          </a:bodyPr>
          <a:lstStyle/>
          <a:p>
            <a:pPr algn="l"/>
            <a:r>
              <a:rPr lang="en-US" dirty="0">
                <a:latin typeface="Arial" pitchFamily="34" charset="0"/>
                <a:cs typeface="Arial" pitchFamily="34" charset="0"/>
              </a:rPr>
              <a:t>Literature Review</a:t>
            </a:r>
          </a:p>
        </p:txBody>
      </p:sp>
      <p:sp>
        <p:nvSpPr>
          <p:cNvPr id="7" name="Date Placeholder 6"/>
          <p:cNvSpPr>
            <a:spLocks noGrp="1"/>
          </p:cNvSpPr>
          <p:nvPr>
            <p:ph type="dt" sz="half" idx="10"/>
          </p:nvPr>
        </p:nvSpPr>
        <p:spPr/>
        <p:txBody>
          <a:bodyPr/>
          <a:lstStyle/>
          <a:p>
            <a:fld id="{DD1A6F9D-DD77-42A7-A6AB-57439E778FC8}" type="datetime3">
              <a:rPr lang="en-US" smtClean="0"/>
              <a:pPr/>
              <a:t>6 March 2023</a:t>
            </a:fld>
            <a:endParaRPr lang="en-US" dirty="0" smtClean="0"/>
          </a:p>
        </p:txBody>
      </p:sp>
      <p:sp>
        <p:nvSpPr>
          <p:cNvPr id="8" name="Footer Placeholder 7"/>
          <p:cNvSpPr>
            <a:spLocks noGrp="1"/>
          </p:cNvSpPr>
          <p:nvPr>
            <p:ph type="ftr" sz="quarter" idx="11"/>
          </p:nvPr>
        </p:nvSpPr>
        <p:spPr/>
        <p:txBody>
          <a:bodyPr/>
          <a:lstStyle/>
          <a:p>
            <a:r>
              <a:rPr lang="en-US"/>
              <a:t>School of Computing</a:t>
            </a:r>
          </a:p>
        </p:txBody>
      </p:sp>
      <p:sp>
        <p:nvSpPr>
          <p:cNvPr id="9" name="Slide Number Placeholder 8"/>
          <p:cNvSpPr>
            <a:spLocks noGrp="1"/>
          </p:cNvSpPr>
          <p:nvPr>
            <p:ph type="sldNum" sz="quarter" idx="12"/>
          </p:nvPr>
        </p:nvSpPr>
        <p:spPr/>
        <p:txBody>
          <a:bodyPr/>
          <a:lstStyle/>
          <a:p>
            <a:fld id="{7B28076C-CE04-4A00-BFAA-A90EA8355859}" type="slidenum">
              <a:rPr lang="en-US" smtClean="0"/>
              <a:pPr/>
              <a:t>6</a:t>
            </a:fld>
            <a:endParaRPr lang="en-US"/>
          </a:p>
        </p:txBody>
      </p:sp>
      <p:graphicFrame>
        <p:nvGraphicFramePr>
          <p:cNvPr id="12" name="Table 11"/>
          <p:cNvGraphicFramePr>
            <a:graphicFrameLocks noGrp="1"/>
          </p:cNvGraphicFramePr>
          <p:nvPr>
            <p:extLst>
              <p:ext uri="{D42A27DB-BD31-4B8C-83A1-F6EECF244321}">
                <p14:modId xmlns="" xmlns:p14="http://schemas.microsoft.com/office/powerpoint/2010/main" val="1965362451"/>
              </p:ext>
            </p:extLst>
          </p:nvPr>
        </p:nvGraphicFramePr>
        <p:xfrm>
          <a:off x="428596" y="1285859"/>
          <a:ext cx="8358246" cy="5429289"/>
        </p:xfrm>
        <a:graphic>
          <a:graphicData uri="http://schemas.openxmlformats.org/drawingml/2006/table">
            <a:tbl>
              <a:tblPr firstRow="1" bandRow="1">
                <a:tableStyleId>{8799B23B-EC83-4686-B30A-512413B5E67A}</a:tableStyleId>
              </a:tblPr>
              <a:tblGrid>
                <a:gridCol w="1212984">
                  <a:extLst>
                    <a:ext uri="{9D8B030D-6E8A-4147-A177-3AD203B41FA5}">
                      <a16:colId xmlns="" xmlns:a16="http://schemas.microsoft.com/office/drawing/2014/main" val="20000"/>
                    </a:ext>
                  </a:extLst>
                </a:gridCol>
                <a:gridCol w="1516230">
                  <a:extLst>
                    <a:ext uri="{9D8B030D-6E8A-4147-A177-3AD203B41FA5}">
                      <a16:colId xmlns="" xmlns:a16="http://schemas.microsoft.com/office/drawing/2014/main" val="20001"/>
                    </a:ext>
                  </a:extLst>
                </a:gridCol>
                <a:gridCol w="2198534">
                  <a:extLst>
                    <a:ext uri="{9D8B030D-6E8A-4147-A177-3AD203B41FA5}">
                      <a16:colId xmlns="" xmlns:a16="http://schemas.microsoft.com/office/drawing/2014/main" val="20002"/>
                    </a:ext>
                  </a:extLst>
                </a:gridCol>
                <a:gridCol w="1561716">
                  <a:extLst>
                    <a:ext uri="{9D8B030D-6E8A-4147-A177-3AD203B41FA5}">
                      <a16:colId xmlns="" xmlns:a16="http://schemas.microsoft.com/office/drawing/2014/main" val="20003"/>
                    </a:ext>
                  </a:extLst>
                </a:gridCol>
                <a:gridCol w="1868782">
                  <a:extLst>
                    <a:ext uri="{9D8B030D-6E8A-4147-A177-3AD203B41FA5}">
                      <a16:colId xmlns="" xmlns:a16="http://schemas.microsoft.com/office/drawing/2014/main" val="20004"/>
                    </a:ext>
                  </a:extLst>
                </a:gridCol>
              </a:tblGrid>
              <a:tr h="670824">
                <a:tc>
                  <a:txBody>
                    <a:bodyPr/>
                    <a:lstStyle/>
                    <a:p>
                      <a:pPr algn="ctr"/>
                      <a:r>
                        <a:rPr lang="en-US" dirty="0"/>
                        <a:t>AUTHOR</a:t>
                      </a:r>
                    </a:p>
                  </a:txBody>
                  <a:tcPr anchor="ctr"/>
                </a:tc>
                <a:tc>
                  <a:txBody>
                    <a:bodyPr/>
                    <a:lstStyle/>
                    <a:p>
                      <a:pPr algn="ctr"/>
                      <a:r>
                        <a:rPr lang="en-US" dirty="0"/>
                        <a:t>YEAR</a:t>
                      </a:r>
                      <a:r>
                        <a:rPr lang="en-US" baseline="0" dirty="0"/>
                        <a:t> OF PUBLICATION</a:t>
                      </a:r>
                      <a:endParaRPr lang="en-US" dirty="0"/>
                    </a:p>
                  </a:txBody>
                  <a:tcPr anchor="ctr"/>
                </a:tc>
                <a:tc>
                  <a:txBody>
                    <a:bodyPr/>
                    <a:lstStyle/>
                    <a:p>
                      <a:pPr algn="ctr"/>
                      <a:r>
                        <a:rPr lang="en-US" dirty="0"/>
                        <a:t>DESCRIPTIONS</a:t>
                      </a:r>
                    </a:p>
                  </a:txBody>
                  <a:tcPr anchor="ctr"/>
                </a:tc>
                <a:tc>
                  <a:txBody>
                    <a:bodyPr/>
                    <a:lstStyle/>
                    <a:p>
                      <a:pPr algn="ctr"/>
                      <a:r>
                        <a:rPr lang="en-US" dirty="0"/>
                        <a:t>PROS</a:t>
                      </a:r>
                    </a:p>
                  </a:txBody>
                  <a:tcPr anchor="ctr"/>
                </a:tc>
                <a:tc>
                  <a:txBody>
                    <a:bodyPr/>
                    <a:lstStyle/>
                    <a:p>
                      <a:pPr algn="ctr"/>
                      <a:r>
                        <a:rPr lang="en-US" dirty="0"/>
                        <a:t>CONS</a:t>
                      </a:r>
                    </a:p>
                  </a:txBody>
                  <a:tcPr anchor="ctr"/>
                </a:tc>
                <a:extLst>
                  <a:ext uri="{0D108BD9-81ED-4DB2-BD59-A6C34878D82A}">
                    <a16:rowId xmlns="" xmlns:a16="http://schemas.microsoft.com/office/drawing/2014/main" val="10000"/>
                  </a:ext>
                </a:extLst>
              </a:tr>
              <a:tr h="2332581">
                <a:tc>
                  <a:txBody>
                    <a:bodyPr/>
                    <a:lstStyle/>
                    <a:p>
                      <a:pPr algn="ctr"/>
                      <a:r>
                        <a:rPr lang="en-IN" dirty="0" smtClean="0"/>
                        <a:t>M. Van </a:t>
                      </a:r>
                      <a:r>
                        <a:rPr lang="en-IN" dirty="0" err="1" smtClean="0"/>
                        <a:t>Emmerik</a:t>
                      </a:r>
                      <a:endParaRPr lang="en-US" dirty="0"/>
                    </a:p>
                  </a:txBody>
                  <a:tcPr/>
                </a:tc>
                <a:tc>
                  <a:txBody>
                    <a:bodyPr/>
                    <a:lstStyle/>
                    <a:p>
                      <a:pPr algn="ctr"/>
                      <a:r>
                        <a:rPr lang="en-US" dirty="0" smtClean="0"/>
                        <a:t>2002</a:t>
                      </a:r>
                      <a:endParaRPr lang="en-US" dirty="0"/>
                    </a:p>
                  </a:txBody>
                  <a:tcPr/>
                </a:tc>
                <a:tc>
                  <a:txBody>
                    <a:bodyPr/>
                    <a:lstStyle/>
                    <a:p>
                      <a:pPr algn="ctr"/>
                      <a:r>
                        <a:rPr lang="en-IN" sz="1800" dirty="0" smtClean="0">
                          <a:effectLst/>
                          <a:latin typeface="Times New Roman" panose="02020603050405020304" pitchFamily="18" charset="0"/>
                          <a:ea typeface="Calibri" panose="020F0502020204030204" pitchFamily="34" charset="0"/>
                          <a:cs typeface="Times New Roman" panose="02020603050405020304" pitchFamily="18" charset="0"/>
                        </a:rPr>
                        <a:t>Re-engineering from legacy executable (binary) files</a:t>
                      </a:r>
                      <a:endParaRPr lang="en-US" dirty="0"/>
                    </a:p>
                  </a:txBody>
                  <a:tcPr/>
                </a:tc>
                <a:tc>
                  <a:txBody>
                    <a:bodyPr/>
                    <a:lstStyle/>
                    <a:p>
                      <a:pPr algn="ctr"/>
                      <a:r>
                        <a:rPr lang="en-IN" sz="1800" dirty="0" smtClean="0">
                          <a:effectLst/>
                          <a:latin typeface="Times New Roman" panose="02020603050405020304" pitchFamily="18" charset="0"/>
                          <a:ea typeface="Calibri" panose="020F0502020204030204" pitchFamily="34" charset="0"/>
                          <a:cs typeface="Times New Roman" panose="02020603050405020304" pitchFamily="18" charset="0"/>
                        </a:rPr>
                        <a:t>each pattern transformation of the first several bytes of a library function's executable code</a:t>
                      </a:r>
                      <a:endParaRPr lang="en-US" dirty="0"/>
                    </a:p>
                  </a:txBody>
                  <a:tcPr/>
                </a:tc>
                <a:tc>
                  <a:txBody>
                    <a:bodyPr/>
                    <a:lstStyle/>
                    <a:p>
                      <a:pPr algn="ctr"/>
                      <a:r>
                        <a:rPr lang="en-IN" sz="1800" dirty="0" smtClean="0">
                          <a:effectLst/>
                          <a:latin typeface="Times New Roman" panose="02020603050405020304" pitchFamily="18" charset="0"/>
                          <a:ea typeface="Calibri" panose="020F0502020204030204" pitchFamily="34" charset="0"/>
                          <a:cs typeface="Times New Roman" panose="02020603050405020304" pitchFamily="18" charset="0"/>
                        </a:rPr>
                        <a:t>not all library functions can be identified </a:t>
                      </a:r>
                      <a:endParaRPr lang="en-US" dirty="0"/>
                    </a:p>
                  </a:txBody>
                  <a:tcPr/>
                </a:tc>
                <a:extLst>
                  <a:ext uri="{0D108BD9-81ED-4DB2-BD59-A6C34878D82A}">
                    <a16:rowId xmlns="" xmlns:a16="http://schemas.microsoft.com/office/drawing/2014/main" val="10001"/>
                  </a:ext>
                </a:extLst>
              </a:tr>
              <a:tr h="121294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err="1" smtClean="0"/>
                        <a:t>Celimuge</a:t>
                      </a:r>
                      <a:r>
                        <a:rPr lang="en-IN" dirty="0" smtClean="0"/>
                        <a:t> Wu</a:t>
                      </a:r>
                    </a:p>
                  </a:txBody>
                  <a:tcPr/>
                </a:tc>
                <a:tc>
                  <a:txBody>
                    <a:bodyPr/>
                    <a:lstStyle/>
                    <a:p>
                      <a:pPr algn="ctr"/>
                      <a:r>
                        <a:rPr lang="en-US" dirty="0" smtClean="0"/>
                        <a:t>2002</a:t>
                      </a:r>
                      <a:endParaRPr lang="en-US" dirty="0"/>
                    </a:p>
                  </a:txBody>
                  <a:tcPr/>
                </a:tc>
                <a:tc>
                  <a:txBody>
                    <a:bodyPr/>
                    <a:lstStyle/>
                    <a:p>
                      <a:pPr algn="ctr"/>
                      <a:r>
                        <a:rPr lang="en-US" dirty="0" smtClean="0">
                          <a:effectLst/>
                          <a:latin typeface="Times New Roman" panose="02020603050405020304" pitchFamily="18" charset="0"/>
                          <a:ea typeface="Calibri" panose="020F0502020204030204" pitchFamily="34" charset="0"/>
                          <a:cs typeface="Times New Roman" panose="02020603050405020304" pitchFamily="18" charset="0"/>
                        </a:rPr>
                        <a:t>download with the help of unscrambled key after the upheld by the overseer.</a:t>
                      </a: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smtClean="0"/>
                        <a:t>Uses</a:t>
                      </a:r>
                      <a:r>
                        <a:rPr lang="en-IN" baseline="0" dirty="0" smtClean="0"/>
                        <a:t> </a:t>
                      </a:r>
                      <a:r>
                        <a:rPr lang="en-US" sz="1800" dirty="0" smtClean="0">
                          <a:effectLst/>
                          <a:latin typeface="Times New Roman" panose="02020603050405020304" pitchFamily="18" charset="0"/>
                          <a:ea typeface="Calibri" panose="020F0502020204030204" pitchFamily="34" charset="0"/>
                          <a:cs typeface="Times New Roman" panose="02020603050405020304" pitchFamily="18" charset="0"/>
                        </a:rPr>
                        <a:t>RSA algorithm, SQL operation</a:t>
                      </a:r>
                      <a:endParaRPr lang="en-IN" sz="18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algn="ctr"/>
                      <a:r>
                        <a:rPr lang="en-US" dirty="0" smtClean="0">
                          <a:effectLst/>
                          <a:latin typeface="Times New Roman" panose="02020603050405020304" pitchFamily="18" charset="0"/>
                          <a:ea typeface="Calibri" panose="020F0502020204030204" pitchFamily="34" charset="0"/>
                          <a:cs typeface="Times New Roman" panose="02020603050405020304" pitchFamily="18" charset="0"/>
                        </a:rPr>
                        <a:t>Breaking RSA calculation is extremely challenging </a:t>
                      </a:r>
                      <a:endParaRPr lang="en-US" dirty="0"/>
                    </a:p>
                  </a:txBody>
                  <a:tcPr/>
                </a:tc>
                <a:extLst>
                  <a:ext uri="{0D108BD9-81ED-4DB2-BD59-A6C34878D82A}">
                    <a16:rowId xmlns="" xmlns:a16="http://schemas.microsoft.com/office/drawing/2014/main" val="10002"/>
                  </a:ext>
                </a:extLst>
              </a:tr>
              <a:tr h="121294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2000" b="0" i="0" u="none" strike="noStrike" kern="1200" cap="none" spc="0" normalizeH="0" baseline="0" noProof="0" dirty="0" smtClean="0">
                          <a:ln>
                            <a:noFill/>
                          </a:ln>
                          <a:solidFill>
                            <a:prstClr val="white"/>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a:t>
                      </a:r>
                      <a:r>
                        <a:rPr lang="en-IN" noProof="0" dirty="0" err="1" smtClean="0"/>
                        <a:t>Celimuge</a:t>
                      </a:r>
                      <a:r>
                        <a:rPr lang="en-IN" noProof="0" dirty="0" smtClean="0"/>
                        <a:t> Wu</a:t>
                      </a:r>
                      <a:endParaRPr lang="en-US" dirty="0"/>
                    </a:p>
                  </a:txBody>
                  <a:tcPr/>
                </a:tc>
                <a:tc>
                  <a:txBody>
                    <a:bodyPr/>
                    <a:lstStyle/>
                    <a:p>
                      <a:pPr algn="ctr"/>
                      <a:r>
                        <a:rPr lang="en-US" dirty="0" smtClean="0"/>
                        <a:t>2006</a:t>
                      </a:r>
                      <a:endParaRPr lang="en-US" dirty="0"/>
                    </a:p>
                  </a:txBody>
                  <a:tcPr/>
                </a:tc>
                <a:tc>
                  <a:txBody>
                    <a:bodyPr/>
                    <a:lstStyle/>
                    <a:p>
                      <a:pPr algn="ct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attributes that contribute to</a:t>
                      </a:r>
                      <a:r>
                        <a:rPr lang="en-IN" baseline="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variability, such as (3D) scattering </a:t>
                      </a:r>
                      <a:endParaRPr lang="en-US" dirty="0"/>
                    </a:p>
                  </a:txBody>
                  <a:tcPr/>
                </a:tc>
                <a:tc>
                  <a:txBody>
                    <a:bodyPr/>
                    <a:lstStyle/>
                    <a:p>
                      <a:pPr algn="ctr"/>
                      <a:r>
                        <a:rPr lang="en-IN" dirty="0" err="1" smtClean="0">
                          <a:effectLst/>
                          <a:latin typeface="Times New Roman" panose="02020603050405020304" pitchFamily="18" charset="0"/>
                          <a:ea typeface="Calibri" panose="020F0502020204030204" pitchFamily="34" charset="0"/>
                          <a:cs typeface="Times New Roman" panose="02020603050405020304" pitchFamily="18" charset="0"/>
                        </a:rPr>
                        <a:t>Perturbe</a:t>
                      </a:r>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-Observe (PO) is used</a:t>
                      </a:r>
                      <a:r>
                        <a:rPr lang="en-IN" baseline="0" dirty="0" smtClean="0">
                          <a:effectLst/>
                          <a:latin typeface="Times New Roman" panose="02020603050405020304" pitchFamily="18" charset="0"/>
                          <a:ea typeface="Calibri" panose="020F0502020204030204" pitchFamily="34" charset="0"/>
                          <a:cs typeface="Times New Roman" panose="02020603050405020304" pitchFamily="18" charset="0"/>
                        </a:rPr>
                        <a:t> in algorithms</a:t>
                      </a:r>
                      <a:endParaRPr lang="en-US" dirty="0"/>
                    </a:p>
                  </a:txBody>
                  <a:tcPr/>
                </a:tc>
                <a:tc>
                  <a:txBody>
                    <a:bodyPr/>
                    <a:lstStyle/>
                    <a:p>
                      <a:r>
                        <a:rPr lang="en-IN" dirty="0" smtClean="0">
                          <a:effectLst/>
                          <a:latin typeface="Times New Roman" panose="02020603050405020304" pitchFamily="18" charset="0"/>
                          <a:ea typeface="Calibri" panose="020F0502020204030204" pitchFamily="34" charset="0"/>
                          <a:cs typeface="Times New Roman" panose="02020603050405020304" pitchFamily="18" charset="0"/>
                        </a:rPr>
                        <a:t>minimisation of the key bit mismatch rate </a:t>
                      </a:r>
                      <a:endParaRPr lang="en-US" dirty="0"/>
                    </a:p>
                  </a:txBody>
                  <a:tcPr/>
                </a:tc>
                <a:extLst>
                  <a:ext uri="{0D108BD9-81ED-4DB2-BD59-A6C34878D82A}">
                    <a16:rowId xmlns="" xmlns:a16="http://schemas.microsoft.com/office/drawing/2014/main" val="10003"/>
                  </a:ext>
                </a:extLst>
              </a:tr>
            </a:tbl>
          </a:graphicData>
        </a:graphic>
      </p:graphicFrame>
    </p:spTree>
    <p:extLst>
      <p:ext uri="{BB962C8B-B14F-4D97-AF65-F5344CB8AC3E}">
        <p14:creationId xmlns="" xmlns:p14="http://schemas.microsoft.com/office/powerpoint/2010/main" val="187961051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EXISTING SYSTEM</a:t>
            </a:r>
            <a:endParaRPr lang="en-US" dirty="0"/>
          </a:p>
        </p:txBody>
      </p:sp>
      <p:sp>
        <p:nvSpPr>
          <p:cNvPr id="3" name="Content Placeholder 2"/>
          <p:cNvSpPr>
            <a:spLocks noGrp="1"/>
          </p:cNvSpPr>
          <p:nvPr>
            <p:ph idx="1"/>
          </p:nvPr>
        </p:nvSpPr>
        <p:spPr/>
        <p:txBody>
          <a:bodyPr>
            <a:normAutofit/>
          </a:bodyPr>
          <a:lstStyle/>
          <a:p>
            <a:r>
              <a:rPr lang="en-IN" sz="2400" dirty="0" smtClean="0"/>
              <a:t>A scalable two-layer </a:t>
            </a:r>
            <a:r>
              <a:rPr lang="en-IN" sz="2400" dirty="0" err="1" smtClean="0"/>
              <a:t>blockchain</a:t>
            </a:r>
            <a:r>
              <a:rPr lang="en-IN" sz="2400" dirty="0" smtClean="0"/>
              <a:t> system for distributed multi-cloud storage in </a:t>
            </a:r>
            <a:r>
              <a:rPr lang="en-IN" sz="2400" dirty="0" err="1" smtClean="0"/>
              <a:t>IIoT</a:t>
            </a:r>
            <a:r>
              <a:rPr lang="en-IN" sz="2400" dirty="0" smtClean="0"/>
              <a:t>. The design of an asynchronous consensus group makes the model highly scalable.</a:t>
            </a:r>
          </a:p>
          <a:p>
            <a:r>
              <a:rPr lang="en-US" sz="2400" dirty="0" smtClean="0"/>
              <a:t>Sharing public key to users is easy.</a:t>
            </a:r>
          </a:p>
          <a:p>
            <a:r>
              <a:rPr lang="en-IN" sz="2400" dirty="0" smtClean="0"/>
              <a:t>It is based on the agreement component called Proof-of-Storage Allocation (</a:t>
            </a:r>
            <a:r>
              <a:rPr lang="en-IN" sz="2400" dirty="0" err="1" smtClean="0"/>
              <a:t>PoSA</a:t>
            </a:r>
            <a:r>
              <a:rPr lang="en-IN" sz="2400" dirty="0" smtClean="0"/>
              <a:t>).Security improvement using some cryptography techniques.</a:t>
            </a:r>
          </a:p>
          <a:p>
            <a:r>
              <a:rPr lang="en-US" sz="2400" dirty="0" smtClean="0"/>
              <a:t>It is very easy to implement RSA algorithm. Cracking RSA algorithm is very difficult as it involves complex mathematics.</a:t>
            </a:r>
            <a:endParaRPr lang="en-IN" sz="2400" dirty="0" smtClean="0"/>
          </a:p>
          <a:p>
            <a:endParaRPr lang="en-IN" sz="2400" dirty="0" smtClean="0"/>
          </a:p>
          <a:p>
            <a:endParaRPr lang="en-US" sz="2400" dirty="0"/>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7</a:t>
            </a:fld>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8940" y="228600"/>
            <a:ext cx="8273588" cy="1128698"/>
          </a:xfrm>
        </p:spPr>
        <p:txBody>
          <a:bodyPr/>
          <a:lstStyle/>
          <a:p>
            <a:pPr algn="l"/>
            <a:r>
              <a:rPr lang="en-IN" dirty="0" smtClean="0"/>
              <a:t>Disadvantage of EXISTING SYSTEM</a:t>
            </a:r>
            <a:endParaRPr lang="en-US" dirty="0"/>
          </a:p>
        </p:txBody>
      </p:sp>
      <p:sp>
        <p:nvSpPr>
          <p:cNvPr id="3" name="Content Placeholder 2"/>
          <p:cNvSpPr>
            <a:spLocks noGrp="1"/>
          </p:cNvSpPr>
          <p:nvPr>
            <p:ph idx="1"/>
          </p:nvPr>
        </p:nvSpPr>
        <p:spPr>
          <a:xfrm>
            <a:off x="428596" y="1285860"/>
            <a:ext cx="8358246" cy="4929222"/>
          </a:xfrm>
        </p:spPr>
        <p:txBody>
          <a:bodyPr>
            <a:normAutofit/>
          </a:bodyPr>
          <a:lstStyle/>
          <a:p>
            <a:r>
              <a:rPr lang="en-US" sz="2400" dirty="0" smtClean="0"/>
              <a:t>It has slow data transfer rate due to large numbers involved.</a:t>
            </a:r>
          </a:p>
          <a:p>
            <a:r>
              <a:rPr lang="en-US" sz="2400" dirty="0" smtClean="0"/>
              <a:t>It requires third party to verify the reliability of public keys sometimes.</a:t>
            </a:r>
          </a:p>
          <a:p>
            <a:r>
              <a:rPr lang="en-US" sz="2400" dirty="0" smtClean="0"/>
              <a:t>High processing is required at receiver’s end for decryption.</a:t>
            </a:r>
          </a:p>
          <a:p>
            <a:r>
              <a:rPr lang="en-US" sz="2400" dirty="0" smtClean="0"/>
              <a:t>It may fail sometimes because for complete encryption both symmetric and asymmetric encryption is required and RSA uses asymmetric encryption only.</a:t>
            </a:r>
          </a:p>
          <a:p>
            <a:r>
              <a:rPr lang="en-US" sz="2400" dirty="0" smtClean="0"/>
              <a:t>RSA can’t be used for public data encryption like election voting.</a:t>
            </a:r>
          </a:p>
          <a:p>
            <a:r>
              <a:rPr lang="en-IN" sz="2400" dirty="0" smtClean="0"/>
              <a:t>In RSA algorithm </a:t>
            </a:r>
            <a:r>
              <a:rPr lang="en-US" sz="2400" dirty="0" smtClean="0"/>
              <a:t>Decryption requires a large amount of processing power on the receiver's end.</a:t>
            </a:r>
          </a:p>
          <a:p>
            <a:pPr>
              <a:buNone/>
            </a:pPr>
            <a:endParaRPr lang="en-US" sz="2400" dirty="0" smtClean="0"/>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8</a:t>
            </a:fld>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dirty="0" smtClean="0"/>
              <a:t>Advantage of Our System</a:t>
            </a:r>
            <a:endParaRPr lang="en-US" dirty="0"/>
          </a:p>
        </p:txBody>
      </p:sp>
      <p:sp>
        <p:nvSpPr>
          <p:cNvPr id="3" name="Content Placeholder 2"/>
          <p:cNvSpPr>
            <a:spLocks noGrp="1"/>
          </p:cNvSpPr>
          <p:nvPr>
            <p:ph idx="1"/>
          </p:nvPr>
        </p:nvSpPr>
        <p:spPr/>
        <p:txBody>
          <a:bodyPr>
            <a:normAutofit/>
          </a:bodyPr>
          <a:lstStyle/>
          <a:p>
            <a:r>
              <a:rPr lang="en-US" sz="2400" dirty="0" smtClean="0"/>
              <a:t>Secure Hashing Algorithms are required in all digital signatures and certificates relating to SSL/TLS connections</a:t>
            </a:r>
          </a:p>
          <a:p>
            <a:r>
              <a:rPr lang="en-US" sz="2400" dirty="0" smtClean="0"/>
              <a:t>SHAs are also used to hash passwords so that the server only needs to remember hashes rather than passwords.</a:t>
            </a:r>
          </a:p>
          <a:p>
            <a:r>
              <a:rPr lang="en-US" sz="2400" dirty="0" smtClean="0"/>
              <a:t>If an attacker steals the database containing all the hashes, they would not have direct access to all of the plaintext passwords, they would also need to find a way to crack the hashes to be able to use the passwords.</a:t>
            </a:r>
          </a:p>
          <a:p>
            <a:r>
              <a:rPr lang="en-US" sz="2400" dirty="0" smtClean="0"/>
              <a:t>Brute force attacks can reveal the plaintext of the hash digests, these tactics are made extremely difficult by SHA.</a:t>
            </a:r>
            <a:endParaRPr lang="en-US" sz="2400" dirty="0"/>
          </a:p>
        </p:txBody>
      </p:sp>
      <p:sp>
        <p:nvSpPr>
          <p:cNvPr id="4" name="Date Placeholder 3"/>
          <p:cNvSpPr>
            <a:spLocks noGrp="1"/>
          </p:cNvSpPr>
          <p:nvPr>
            <p:ph type="dt" sz="half" idx="10"/>
          </p:nvPr>
        </p:nvSpPr>
        <p:spPr/>
        <p:txBody>
          <a:bodyPr/>
          <a:lstStyle/>
          <a:p>
            <a:fld id="{DD1A6F9D-DD77-42A7-A6AB-57439E778FC8}" type="datetime3">
              <a:rPr lang="en-US" smtClean="0"/>
              <a:pPr/>
              <a:t>6 March 2023</a:t>
            </a:fld>
            <a:endParaRPr lang="en-US"/>
          </a:p>
        </p:txBody>
      </p:sp>
      <p:sp>
        <p:nvSpPr>
          <p:cNvPr id="5" name="Footer Placeholder 4"/>
          <p:cNvSpPr>
            <a:spLocks noGrp="1"/>
          </p:cNvSpPr>
          <p:nvPr>
            <p:ph type="ftr" sz="quarter" idx="11"/>
          </p:nvPr>
        </p:nvSpPr>
        <p:spPr/>
        <p:txBody>
          <a:bodyPr/>
          <a:lstStyle/>
          <a:p>
            <a:r>
              <a:rPr lang="en-US" smtClean="0"/>
              <a:t>School of Computing</a:t>
            </a:r>
            <a:endParaRPr lang="en-US"/>
          </a:p>
        </p:txBody>
      </p:sp>
      <p:sp>
        <p:nvSpPr>
          <p:cNvPr id="6" name="Slide Number Placeholder 5"/>
          <p:cNvSpPr>
            <a:spLocks noGrp="1"/>
          </p:cNvSpPr>
          <p:nvPr>
            <p:ph type="sldNum" sz="quarter" idx="12"/>
          </p:nvPr>
        </p:nvSpPr>
        <p:spPr/>
        <p:txBody>
          <a:bodyPr/>
          <a:lstStyle/>
          <a:p>
            <a:fld id="{7B28076C-CE04-4A00-BFAA-A90EA8355859}" type="slidenum">
              <a:rPr lang="en-US" smtClean="0"/>
              <a:pPr/>
              <a:t>9</a:t>
            </a:fld>
            <a:endParaRPr lang="en-US"/>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1067</TotalTime>
  <Words>1942</Words>
  <Application>Microsoft Office PowerPoint</Application>
  <PresentationFormat>On-screen Show (4:3)</PresentationFormat>
  <Paragraphs>303</Paragraphs>
  <Slides>32</Slides>
  <Notes>3</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Custom Design</vt:lpstr>
      <vt:lpstr>SCALABLE BLOCKCHAIN SYSTEM FOR DISTRIBUTED STORAGE IN IIoT </vt:lpstr>
      <vt:lpstr>Presentation Outline</vt:lpstr>
      <vt:lpstr>Introduction</vt:lpstr>
      <vt:lpstr>Abstract</vt:lpstr>
      <vt:lpstr>Literature Review</vt:lpstr>
      <vt:lpstr>Literature Review</vt:lpstr>
      <vt:lpstr>EXISTING SYSTEM</vt:lpstr>
      <vt:lpstr>Disadvantage of EXISTING SYSTEM</vt:lpstr>
      <vt:lpstr>Advantage of Our System</vt:lpstr>
      <vt:lpstr>Inferences from Literature Survey</vt:lpstr>
      <vt:lpstr>Objectives</vt:lpstr>
      <vt:lpstr>Hardware Requirements</vt:lpstr>
      <vt:lpstr>Class Diagram</vt:lpstr>
      <vt:lpstr>Software Requirements</vt:lpstr>
      <vt:lpstr>Object Diagram</vt:lpstr>
      <vt:lpstr>State Diagram</vt:lpstr>
      <vt:lpstr>State Diagram</vt:lpstr>
      <vt:lpstr>System Architecture</vt:lpstr>
      <vt:lpstr>Slide 19</vt:lpstr>
      <vt:lpstr>Description of Software for Implementation </vt:lpstr>
      <vt:lpstr>Project Management Plan</vt:lpstr>
      <vt:lpstr>MODULES</vt:lpstr>
      <vt:lpstr>MODULE DESCRIPTION</vt:lpstr>
      <vt:lpstr>MODULE DESCRIPTION</vt:lpstr>
      <vt:lpstr>Staff Registration</vt:lpstr>
      <vt:lpstr>Upload File</vt:lpstr>
      <vt:lpstr>All File </vt:lpstr>
      <vt:lpstr>Download File</vt:lpstr>
      <vt:lpstr>Encryption and Decryption</vt:lpstr>
      <vt:lpstr>References</vt:lpstr>
      <vt:lpstr>References</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Windows User</dc:creator>
  <cp:lastModifiedBy>ASUS</cp:lastModifiedBy>
  <cp:revision>103</cp:revision>
  <dcterms:created xsi:type="dcterms:W3CDTF">2019-11-06T07:48:53Z</dcterms:created>
  <dcterms:modified xsi:type="dcterms:W3CDTF">2023-03-06T05:55:53Z</dcterms:modified>
</cp:coreProperties>
</file>

<file path=docProps/thumbnail.jpeg>
</file>